
<file path=[Content_Types].xml><?xml version="1.0" encoding="utf-8"?>
<Types xmlns="http://schemas.openxmlformats.org/package/2006/content-types">
  <Default Extension="xml" ContentType="application/xml"/>
  <Default Extension="jpeg" ContentType="image/jpeg"/>
  <Default Extension="jpg&amp;ehk=XWxncWlfiIP3XU49GT78rg&amp;pid=OfficeInsert" ContentType="image/jpeg"/>
  <Default Extension="tiff" ContentType="image/tif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350" r:id="rId3"/>
    <p:sldId id="353" r:id="rId4"/>
    <p:sldId id="361" r:id="rId5"/>
    <p:sldId id="352" r:id="rId6"/>
    <p:sldId id="355" r:id="rId7"/>
    <p:sldId id="383" r:id="rId8"/>
    <p:sldId id="373" r:id="rId9"/>
    <p:sldId id="374" r:id="rId10"/>
    <p:sldId id="356" r:id="rId11"/>
    <p:sldId id="357" r:id="rId12"/>
    <p:sldId id="366" r:id="rId13"/>
    <p:sldId id="346" r:id="rId14"/>
    <p:sldId id="364" r:id="rId15"/>
    <p:sldId id="365" r:id="rId16"/>
    <p:sldId id="380" r:id="rId17"/>
    <p:sldId id="367" r:id="rId18"/>
    <p:sldId id="369" r:id="rId19"/>
    <p:sldId id="382" r:id="rId20"/>
    <p:sldId id="347" r:id="rId21"/>
    <p:sldId id="371" r:id="rId22"/>
    <p:sldId id="375" r:id="rId23"/>
    <p:sldId id="381" r:id="rId24"/>
    <p:sldId id="372" r:id="rId25"/>
    <p:sldId id="384" r:id="rId26"/>
    <p:sldId id="360" r:id="rId27"/>
    <p:sldId id="376" r:id="rId28"/>
    <p:sldId id="377" r:id="rId29"/>
    <p:sldId id="379" r:id="rId30"/>
    <p:sldId id="368" r:id="rId31"/>
    <p:sldId id="317" r:id="rId32"/>
    <p:sldId id="349"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7" autoAdjust="0"/>
    <p:restoredTop sz="76682"/>
  </p:normalViewPr>
  <p:slideViewPr>
    <p:cSldViewPr snapToGrid="0">
      <p:cViewPr>
        <p:scale>
          <a:sx n="111" d="100"/>
          <a:sy n="111" d="100"/>
        </p:scale>
        <p:origin x="144" y="20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Education </a:t>
            </a:r>
            <a:r>
              <a:rPr lang="en-US" dirty="0" smtClean="0"/>
              <a:t>Levels (%)</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Education Levels</c:v>
                </c:pt>
              </c:strCache>
            </c:strRef>
          </c:tx>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chemeClr val="accent6"/>
              </a:solidFill>
              <a:ln w="19050">
                <a:noFill/>
              </a:ln>
              <a:effectLst/>
            </c:spPr>
          </c:dPt>
          <c:dPt>
            <c:idx val="3"/>
            <c:bubble3D val="0"/>
            <c:spPr>
              <a:solidFill>
                <a:schemeClr val="accent1">
                  <a:lumMod val="75000"/>
                </a:schemeClr>
              </a:solidFill>
              <a:ln w="19050">
                <a:noFill/>
              </a:ln>
              <a:effectLst/>
            </c:spPr>
          </c:dPt>
          <c:dPt>
            <c:idx val="4"/>
            <c:bubble3D val="0"/>
            <c:spPr>
              <a:solidFill>
                <a:schemeClr val="accent5"/>
              </a:solidFill>
              <a:ln w="19050">
                <a:noFill/>
              </a:ln>
              <a:effectLst/>
            </c:spPr>
          </c:dPt>
          <c:dLbls>
            <c:dLbl>
              <c:idx val="3"/>
              <c:layout>
                <c:manualLayout>
                  <c:x val="0.00683320411047721"/>
                  <c:y val="-0.017508128765832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High School</c:v>
                </c:pt>
                <c:pt idx="1">
                  <c:v>Some College</c:v>
                </c:pt>
                <c:pt idx="2">
                  <c:v>Bachelors</c:v>
                </c:pt>
                <c:pt idx="3">
                  <c:v>Masters</c:v>
                </c:pt>
                <c:pt idx="4">
                  <c:v>Doctorate</c:v>
                </c:pt>
              </c:strCache>
            </c:strRef>
          </c:cat>
          <c:val>
            <c:numRef>
              <c:f>Sheet1!$B$2:$B$6</c:f>
              <c:numCache>
                <c:formatCode>General</c:formatCode>
                <c:ptCount val="5"/>
                <c:pt idx="0">
                  <c:v>4.4</c:v>
                </c:pt>
                <c:pt idx="1">
                  <c:v>5.8</c:v>
                </c:pt>
                <c:pt idx="2">
                  <c:v>41.6</c:v>
                </c:pt>
                <c:pt idx="3">
                  <c:v>38.9</c:v>
                </c:pt>
                <c:pt idx="4">
                  <c:v>9.4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9581992497403"/>
          <c:y val="0.373177067896444"/>
          <c:w val="0.175174133419888"/>
          <c:h val="0.3290163668608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Age (%)</c:v>
                </c:pt>
              </c:strCache>
            </c:strRef>
          </c:tx>
          <c:dPt>
            <c:idx val="0"/>
            <c:bubble3D val="0"/>
            <c:spPr>
              <a:solidFill>
                <a:schemeClr val="accent1"/>
              </a:solidFill>
              <a:ln w="19050">
                <a:solidFill>
                  <a:schemeClr val="lt1"/>
                </a:solidFill>
              </a:ln>
              <a:effectLst/>
            </c:spPr>
          </c:dPt>
          <c:dPt>
            <c:idx val="1"/>
            <c:bubble3D val="0"/>
            <c:spPr>
              <a:solidFill>
                <a:schemeClr val="accent2"/>
              </a:solidFill>
              <a:ln w="19050">
                <a:noFill/>
              </a:ln>
              <a:effectLst/>
            </c:spPr>
          </c:dPt>
          <c:dPt>
            <c:idx val="2"/>
            <c:bubble3D val="0"/>
            <c:spPr>
              <a:solidFill>
                <a:schemeClr val="accent6"/>
              </a:solidFill>
              <a:ln w="19050">
                <a:noFill/>
              </a:ln>
              <a:effectLst/>
            </c:spPr>
          </c:dPt>
          <c:dPt>
            <c:idx val="3"/>
            <c:bubble3D val="0"/>
            <c:spPr>
              <a:solidFill>
                <a:schemeClr val="accent1">
                  <a:lumMod val="75000"/>
                </a:schemeClr>
              </a:solidFill>
              <a:ln w="19050">
                <a:noFill/>
              </a:ln>
              <a:effectLst/>
            </c:spPr>
          </c:dPt>
          <c:dPt>
            <c:idx val="4"/>
            <c:bubble3D val="0"/>
            <c:spPr>
              <a:solidFill>
                <a:schemeClr val="accent5"/>
              </a:solidFill>
              <a:ln w="19050">
                <a:noFill/>
              </a:ln>
              <a:effectLst/>
            </c:spPr>
          </c:dPt>
          <c:dLbls>
            <c:dLbl>
              <c:idx val="3"/>
              <c:layout>
                <c:manualLayout>
                  <c:x val="-0.174393735952088"/>
                  <c:y val="-0.071231268461513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25 - 29</c:v>
                </c:pt>
                <c:pt idx="1">
                  <c:v>30 - 39</c:v>
                </c:pt>
                <c:pt idx="2">
                  <c:v>40 - 49</c:v>
                </c:pt>
                <c:pt idx="3">
                  <c:v>50 - 59</c:v>
                </c:pt>
                <c:pt idx="4">
                  <c:v>60+</c:v>
                </c:pt>
              </c:strCache>
            </c:strRef>
          </c:cat>
          <c:val>
            <c:numRef>
              <c:f>Sheet1!$B$2:$B$6</c:f>
              <c:numCache>
                <c:formatCode>0.0%</c:formatCode>
                <c:ptCount val="5"/>
                <c:pt idx="0">
                  <c:v>0.000613045610593428</c:v>
                </c:pt>
                <c:pt idx="1">
                  <c:v>0.044</c:v>
                </c:pt>
                <c:pt idx="2">
                  <c:v>0.227</c:v>
                </c:pt>
                <c:pt idx="3">
                  <c:v>0.493</c:v>
                </c:pt>
                <c:pt idx="4">
                  <c:v>0.236</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93725188480707"/>
          <c:y val="0.370976634004522"/>
          <c:w val="0.15927811488681"/>
          <c:h val="0.33493939692781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Race/Ethnicity (%)</a:t>
            </a:r>
            <a:endParaRPr lang="mr-IN"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dPt>
            <c:idx val="0"/>
            <c:bubble3D val="0"/>
            <c:spPr>
              <a:solidFill>
                <a:schemeClr val="accent1">
                  <a:lumMod val="75000"/>
                </a:schemeClr>
              </a:solidFill>
              <a:ln w="19050">
                <a:noFill/>
              </a:ln>
              <a:effectLst/>
            </c:spPr>
          </c:dPt>
          <c:dPt>
            <c:idx val="1"/>
            <c:bubble3D val="0"/>
            <c:spPr>
              <a:solidFill>
                <a:schemeClr val="accent2"/>
              </a:solidFill>
              <a:ln w="19050">
                <a:noFill/>
              </a:ln>
              <a:effectLst/>
            </c:spPr>
          </c:dPt>
          <c:dPt>
            <c:idx val="2"/>
            <c:bubble3D val="0"/>
            <c:spPr>
              <a:solidFill>
                <a:srgbClr val="7030A0"/>
              </a:solidFill>
              <a:ln w="19050">
                <a:noFill/>
              </a:ln>
              <a:effectLst/>
            </c:spPr>
          </c:dPt>
          <c:dPt>
            <c:idx val="3"/>
            <c:bubble3D val="0"/>
            <c:spPr>
              <a:solidFill>
                <a:schemeClr val="accent4"/>
              </a:solidFill>
              <a:ln w="19050">
                <a:noFill/>
              </a:ln>
              <a:effectLst/>
            </c:spPr>
          </c:dPt>
          <c:dPt>
            <c:idx val="4"/>
            <c:bubble3D val="0"/>
            <c:spPr>
              <a:solidFill>
                <a:srgbClr val="00B0F0"/>
              </a:solidFill>
              <a:ln w="19050">
                <a:noFill/>
              </a:ln>
              <a:effectLst/>
            </c:spPr>
          </c:dPt>
          <c:dPt>
            <c:idx val="5"/>
            <c:bubble3D val="0"/>
            <c:spPr>
              <a:solidFill>
                <a:schemeClr val="accent6"/>
              </a:solidFill>
              <a:ln w="19050">
                <a:noFill/>
              </a:ln>
              <a:effectLst/>
            </c:spPr>
          </c:dPt>
          <c:dLbls>
            <c:dLbl>
              <c:idx val="0"/>
              <c:layout>
                <c:manualLayout>
                  <c:x val="0.0362646868448408"/>
                  <c:y val="-0.0517067672906926"/>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496804595563355"/>
                  <c:y val="0.020284674271714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Sheet1!$A$2:$A$7</c:f>
              <c:strCache>
                <c:ptCount val="6"/>
                <c:pt idx="0">
                  <c:v>White</c:v>
                </c:pt>
                <c:pt idx="1">
                  <c:v>AI/AN</c:v>
                </c:pt>
                <c:pt idx="2">
                  <c:v>B/AA</c:v>
                </c:pt>
                <c:pt idx="3">
                  <c:v>NH/PI</c:v>
                </c:pt>
                <c:pt idx="4">
                  <c:v>Multiple</c:v>
                </c:pt>
                <c:pt idx="5">
                  <c:v>Hispanic</c:v>
                </c:pt>
              </c:strCache>
            </c:strRef>
          </c:cat>
          <c:val>
            <c:numRef>
              <c:f>Sheet1!$B$2:$B$7</c:f>
              <c:numCache>
                <c:formatCode>General</c:formatCode>
                <c:ptCount val="6"/>
                <c:pt idx="0">
                  <c:v>78.7</c:v>
                </c:pt>
                <c:pt idx="1">
                  <c:v>1.1</c:v>
                </c:pt>
                <c:pt idx="2">
                  <c:v>11.0</c:v>
                </c:pt>
                <c:pt idx="3">
                  <c:v>0.2</c:v>
                </c:pt>
                <c:pt idx="4">
                  <c:v>0.7</c:v>
                </c:pt>
                <c:pt idx="5">
                  <c:v>4.6</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95654108787078"/>
          <c:y val="0.347420053193642"/>
          <c:w val="0.121150683199351"/>
          <c:h val="0.39356121499280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96CB55-E48F-904B-8F19-475780F413BA}"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5431DB07-C78D-FA43-B3BD-9A3B724B596C}">
      <dgm:prSet phldrT="[Text]"/>
      <dgm:spPr>
        <a:solidFill>
          <a:schemeClr val="accent1">
            <a:lumMod val="50000"/>
          </a:schemeClr>
        </a:solidFill>
      </dgm:spPr>
      <dgm:t>
        <a:bodyPr/>
        <a:lstStyle/>
        <a:p>
          <a:r>
            <a:rPr lang="en-US" dirty="0" smtClean="0"/>
            <a:t>Post Vacancy Announcement</a:t>
          </a:r>
          <a:endParaRPr lang="en-US" dirty="0"/>
        </a:p>
      </dgm:t>
    </dgm:pt>
    <dgm:pt modelId="{24FEDF0C-A384-5A45-88BF-F5C6DAF1C495}" type="parTrans" cxnId="{5F16F4B9-8B2F-9F4A-B631-821F13E0D618}">
      <dgm:prSet/>
      <dgm:spPr/>
      <dgm:t>
        <a:bodyPr/>
        <a:lstStyle/>
        <a:p>
          <a:endParaRPr lang="en-US"/>
        </a:p>
      </dgm:t>
    </dgm:pt>
    <dgm:pt modelId="{1A55A5AC-C5E6-1A40-8D88-E5A2C80D3B31}" type="sibTrans" cxnId="{5F16F4B9-8B2F-9F4A-B631-821F13E0D618}">
      <dgm:prSet/>
      <dgm:spPr/>
      <dgm:t>
        <a:bodyPr/>
        <a:lstStyle/>
        <a:p>
          <a:endParaRPr lang="en-US"/>
        </a:p>
      </dgm:t>
    </dgm:pt>
    <dgm:pt modelId="{C7685FC1-13C7-1C4C-B578-4C0AC907DCBE}">
      <dgm:prSet phldrT="[Text]"/>
      <dgm:spPr>
        <a:solidFill>
          <a:schemeClr val="accent1">
            <a:lumMod val="50000"/>
          </a:schemeClr>
        </a:solidFill>
      </dgm:spPr>
      <dgm:t>
        <a:bodyPr/>
        <a:lstStyle/>
        <a:p>
          <a:r>
            <a:rPr lang="en-US" dirty="0" smtClean="0"/>
            <a:t>Reinstate Former SES</a:t>
          </a:r>
          <a:endParaRPr lang="en-US" dirty="0"/>
        </a:p>
      </dgm:t>
    </dgm:pt>
    <dgm:pt modelId="{02143901-A280-9446-B0E6-E549EBE9BA59}" type="parTrans" cxnId="{AC790F3D-F5E0-7A42-B33C-C08B7CF13E82}">
      <dgm:prSet/>
      <dgm:spPr/>
      <dgm:t>
        <a:bodyPr/>
        <a:lstStyle/>
        <a:p>
          <a:endParaRPr lang="en-US"/>
        </a:p>
      </dgm:t>
    </dgm:pt>
    <dgm:pt modelId="{476ECAEB-BDE8-2245-972A-EE2181E2E3AD}" type="sibTrans" cxnId="{AC790F3D-F5E0-7A42-B33C-C08B7CF13E82}">
      <dgm:prSet/>
      <dgm:spPr/>
      <dgm:t>
        <a:bodyPr/>
        <a:lstStyle/>
        <a:p>
          <a:endParaRPr lang="en-US"/>
        </a:p>
      </dgm:t>
    </dgm:pt>
    <dgm:pt modelId="{0DFDCEA6-C5F8-9142-B340-879CB35FDAE1}">
      <dgm:prSet phldrT="[Text]"/>
      <dgm:spPr>
        <a:solidFill>
          <a:schemeClr val="accent1">
            <a:lumMod val="50000"/>
          </a:schemeClr>
        </a:solidFill>
      </dgm:spPr>
      <dgm:t>
        <a:bodyPr/>
        <a:lstStyle/>
        <a:p>
          <a:r>
            <a:rPr lang="en-US" dirty="0" smtClean="0"/>
            <a:t>Reassign/Transfer Current SES</a:t>
          </a:r>
          <a:endParaRPr lang="en-US" dirty="0"/>
        </a:p>
      </dgm:t>
    </dgm:pt>
    <dgm:pt modelId="{783BC385-5EC8-584D-A15C-D94A28374DA2}" type="parTrans" cxnId="{10467E3B-2512-8440-BC9A-A0BEF18F768D}">
      <dgm:prSet/>
      <dgm:spPr/>
      <dgm:t>
        <a:bodyPr/>
        <a:lstStyle/>
        <a:p>
          <a:endParaRPr lang="en-US"/>
        </a:p>
      </dgm:t>
    </dgm:pt>
    <dgm:pt modelId="{26578A24-1B5C-F047-AF52-1D9B7848EB27}" type="sibTrans" cxnId="{10467E3B-2512-8440-BC9A-A0BEF18F768D}">
      <dgm:prSet/>
      <dgm:spPr/>
      <dgm:t>
        <a:bodyPr/>
        <a:lstStyle/>
        <a:p>
          <a:endParaRPr lang="en-US"/>
        </a:p>
      </dgm:t>
    </dgm:pt>
    <dgm:pt modelId="{98871D00-A125-FB46-9B1C-206258A5DF61}">
      <dgm:prSet phldrT="[Text]"/>
      <dgm:spPr>
        <a:solidFill>
          <a:schemeClr val="accent1">
            <a:lumMod val="50000"/>
          </a:schemeClr>
        </a:solidFill>
      </dgm:spPr>
      <dgm:t>
        <a:bodyPr/>
        <a:lstStyle/>
        <a:p>
          <a:r>
            <a:rPr lang="en-US" dirty="0" smtClean="0"/>
            <a:t>Appoint CDP Graduate</a:t>
          </a:r>
          <a:endParaRPr lang="en-US" dirty="0"/>
        </a:p>
      </dgm:t>
    </dgm:pt>
    <dgm:pt modelId="{C8791F66-E99D-4541-B6C4-85A28D34F476}" type="parTrans" cxnId="{17852281-CA90-DD4B-988D-BDD19ACD6ED0}">
      <dgm:prSet/>
      <dgm:spPr/>
      <dgm:t>
        <a:bodyPr/>
        <a:lstStyle/>
        <a:p>
          <a:endParaRPr lang="en-US"/>
        </a:p>
      </dgm:t>
    </dgm:pt>
    <dgm:pt modelId="{302E8280-BB01-A747-BF35-D7950A8BABB4}" type="sibTrans" cxnId="{17852281-CA90-DD4B-988D-BDD19ACD6ED0}">
      <dgm:prSet/>
      <dgm:spPr/>
      <dgm:t>
        <a:bodyPr/>
        <a:lstStyle/>
        <a:p>
          <a:endParaRPr lang="en-US"/>
        </a:p>
      </dgm:t>
    </dgm:pt>
    <dgm:pt modelId="{F525E6C0-7A7F-3941-8918-971EB93D0FEA}" type="pres">
      <dgm:prSet presAssocID="{2996CB55-E48F-904B-8F19-475780F413BA}" presName="matrix" presStyleCnt="0">
        <dgm:presLayoutVars>
          <dgm:chMax val="1"/>
          <dgm:dir/>
          <dgm:resizeHandles val="exact"/>
        </dgm:presLayoutVars>
      </dgm:prSet>
      <dgm:spPr/>
      <dgm:t>
        <a:bodyPr/>
        <a:lstStyle/>
        <a:p>
          <a:endParaRPr lang="en-US"/>
        </a:p>
      </dgm:t>
    </dgm:pt>
    <dgm:pt modelId="{7BD28634-E625-1348-8557-CF9057DE1106}" type="pres">
      <dgm:prSet presAssocID="{2996CB55-E48F-904B-8F19-475780F413BA}" presName="diamond" presStyleLbl="bgShp" presStyleIdx="0" presStyleCnt="1"/>
      <dgm:spPr/>
    </dgm:pt>
    <dgm:pt modelId="{309E2890-3CD6-994E-873D-181BCCA98FD2}" type="pres">
      <dgm:prSet presAssocID="{2996CB55-E48F-904B-8F19-475780F413BA}" presName="quad1" presStyleLbl="node1" presStyleIdx="0" presStyleCnt="4">
        <dgm:presLayoutVars>
          <dgm:chMax val="0"/>
          <dgm:chPref val="0"/>
          <dgm:bulletEnabled val="1"/>
        </dgm:presLayoutVars>
      </dgm:prSet>
      <dgm:spPr/>
      <dgm:t>
        <a:bodyPr/>
        <a:lstStyle/>
        <a:p>
          <a:endParaRPr lang="en-US"/>
        </a:p>
      </dgm:t>
    </dgm:pt>
    <dgm:pt modelId="{BAFB2CA3-B8A0-8842-BDAA-7DD7B5ACCD63}" type="pres">
      <dgm:prSet presAssocID="{2996CB55-E48F-904B-8F19-475780F413BA}" presName="quad2" presStyleLbl="node1" presStyleIdx="1" presStyleCnt="4">
        <dgm:presLayoutVars>
          <dgm:chMax val="0"/>
          <dgm:chPref val="0"/>
          <dgm:bulletEnabled val="1"/>
        </dgm:presLayoutVars>
      </dgm:prSet>
      <dgm:spPr/>
      <dgm:t>
        <a:bodyPr/>
        <a:lstStyle/>
        <a:p>
          <a:endParaRPr lang="en-US"/>
        </a:p>
      </dgm:t>
    </dgm:pt>
    <dgm:pt modelId="{69400BB1-02C8-BD4F-86A2-7B19551C52EF}" type="pres">
      <dgm:prSet presAssocID="{2996CB55-E48F-904B-8F19-475780F413BA}" presName="quad3" presStyleLbl="node1" presStyleIdx="2" presStyleCnt="4">
        <dgm:presLayoutVars>
          <dgm:chMax val="0"/>
          <dgm:chPref val="0"/>
          <dgm:bulletEnabled val="1"/>
        </dgm:presLayoutVars>
      </dgm:prSet>
      <dgm:spPr/>
      <dgm:t>
        <a:bodyPr/>
        <a:lstStyle/>
        <a:p>
          <a:endParaRPr lang="en-US"/>
        </a:p>
      </dgm:t>
    </dgm:pt>
    <dgm:pt modelId="{9E52A7BF-6240-B341-95B3-C7C4B8825AC1}" type="pres">
      <dgm:prSet presAssocID="{2996CB55-E48F-904B-8F19-475780F413BA}" presName="quad4" presStyleLbl="node1" presStyleIdx="3" presStyleCnt="4">
        <dgm:presLayoutVars>
          <dgm:chMax val="0"/>
          <dgm:chPref val="0"/>
          <dgm:bulletEnabled val="1"/>
        </dgm:presLayoutVars>
      </dgm:prSet>
      <dgm:spPr/>
      <dgm:t>
        <a:bodyPr/>
        <a:lstStyle/>
        <a:p>
          <a:endParaRPr lang="en-US"/>
        </a:p>
      </dgm:t>
    </dgm:pt>
  </dgm:ptLst>
  <dgm:cxnLst>
    <dgm:cxn modelId="{1F23DA03-9F56-9541-9AA8-05FEA11E06D1}" type="presOf" srcId="{98871D00-A125-FB46-9B1C-206258A5DF61}" destId="{9E52A7BF-6240-B341-95B3-C7C4B8825AC1}" srcOrd="0" destOrd="0" presId="urn:microsoft.com/office/officeart/2005/8/layout/matrix3"/>
    <dgm:cxn modelId="{17852281-CA90-DD4B-988D-BDD19ACD6ED0}" srcId="{2996CB55-E48F-904B-8F19-475780F413BA}" destId="{98871D00-A125-FB46-9B1C-206258A5DF61}" srcOrd="3" destOrd="0" parTransId="{C8791F66-E99D-4541-B6C4-85A28D34F476}" sibTransId="{302E8280-BB01-A747-BF35-D7950A8BABB4}"/>
    <dgm:cxn modelId="{C222AD73-9F08-BD4B-9A5C-4DAF5996DF5A}" type="presOf" srcId="{C7685FC1-13C7-1C4C-B578-4C0AC907DCBE}" destId="{BAFB2CA3-B8A0-8842-BDAA-7DD7B5ACCD63}" srcOrd="0" destOrd="0" presId="urn:microsoft.com/office/officeart/2005/8/layout/matrix3"/>
    <dgm:cxn modelId="{4201A6A2-4AB2-D64F-8961-672B8DFF1835}" type="presOf" srcId="{5431DB07-C78D-FA43-B3BD-9A3B724B596C}" destId="{309E2890-3CD6-994E-873D-181BCCA98FD2}" srcOrd="0" destOrd="0" presId="urn:microsoft.com/office/officeart/2005/8/layout/matrix3"/>
    <dgm:cxn modelId="{AC790F3D-F5E0-7A42-B33C-C08B7CF13E82}" srcId="{2996CB55-E48F-904B-8F19-475780F413BA}" destId="{C7685FC1-13C7-1C4C-B578-4C0AC907DCBE}" srcOrd="1" destOrd="0" parTransId="{02143901-A280-9446-B0E6-E549EBE9BA59}" sibTransId="{476ECAEB-BDE8-2245-972A-EE2181E2E3AD}"/>
    <dgm:cxn modelId="{10467E3B-2512-8440-BC9A-A0BEF18F768D}" srcId="{2996CB55-E48F-904B-8F19-475780F413BA}" destId="{0DFDCEA6-C5F8-9142-B340-879CB35FDAE1}" srcOrd="2" destOrd="0" parTransId="{783BC385-5EC8-584D-A15C-D94A28374DA2}" sibTransId="{26578A24-1B5C-F047-AF52-1D9B7848EB27}"/>
    <dgm:cxn modelId="{FAD70CCE-6710-F343-8E92-B3CA45AA2C81}" type="presOf" srcId="{2996CB55-E48F-904B-8F19-475780F413BA}" destId="{F525E6C0-7A7F-3941-8918-971EB93D0FEA}" srcOrd="0" destOrd="0" presId="urn:microsoft.com/office/officeart/2005/8/layout/matrix3"/>
    <dgm:cxn modelId="{5F16F4B9-8B2F-9F4A-B631-821F13E0D618}" srcId="{2996CB55-E48F-904B-8F19-475780F413BA}" destId="{5431DB07-C78D-FA43-B3BD-9A3B724B596C}" srcOrd="0" destOrd="0" parTransId="{24FEDF0C-A384-5A45-88BF-F5C6DAF1C495}" sibTransId="{1A55A5AC-C5E6-1A40-8D88-E5A2C80D3B31}"/>
    <dgm:cxn modelId="{FEF89325-2BE3-DE43-8953-FCDC3E2935F8}" type="presOf" srcId="{0DFDCEA6-C5F8-9142-B340-879CB35FDAE1}" destId="{69400BB1-02C8-BD4F-86A2-7B19551C52EF}" srcOrd="0" destOrd="0" presId="urn:microsoft.com/office/officeart/2005/8/layout/matrix3"/>
    <dgm:cxn modelId="{0B747472-FFAD-8B48-8311-54C97611DBC7}" type="presParOf" srcId="{F525E6C0-7A7F-3941-8918-971EB93D0FEA}" destId="{7BD28634-E625-1348-8557-CF9057DE1106}" srcOrd="0" destOrd="0" presId="urn:microsoft.com/office/officeart/2005/8/layout/matrix3"/>
    <dgm:cxn modelId="{1C5FDCA1-507A-C547-A077-02399A1CB6B4}" type="presParOf" srcId="{F525E6C0-7A7F-3941-8918-971EB93D0FEA}" destId="{309E2890-3CD6-994E-873D-181BCCA98FD2}" srcOrd="1" destOrd="0" presId="urn:microsoft.com/office/officeart/2005/8/layout/matrix3"/>
    <dgm:cxn modelId="{CB13DDC5-6E69-544A-81AB-DE5D1AF388D9}" type="presParOf" srcId="{F525E6C0-7A7F-3941-8918-971EB93D0FEA}" destId="{BAFB2CA3-B8A0-8842-BDAA-7DD7B5ACCD63}" srcOrd="2" destOrd="0" presId="urn:microsoft.com/office/officeart/2005/8/layout/matrix3"/>
    <dgm:cxn modelId="{12B3EC35-1D9B-E849-AFA6-FBEB0ED4497C}" type="presParOf" srcId="{F525E6C0-7A7F-3941-8918-971EB93D0FEA}" destId="{69400BB1-02C8-BD4F-86A2-7B19551C52EF}" srcOrd="3" destOrd="0" presId="urn:microsoft.com/office/officeart/2005/8/layout/matrix3"/>
    <dgm:cxn modelId="{0ECE4AB9-4267-3C4D-9223-0491D6FA0AA9}" type="presParOf" srcId="{F525E6C0-7A7F-3941-8918-971EB93D0FEA}" destId="{9E52A7BF-6240-B341-95B3-C7C4B8825AC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0BFC51-7DAD-6041-8BFE-B6A93A126009}" type="doc">
      <dgm:prSet loTypeId="urn:microsoft.com/office/officeart/2005/8/layout/process1" loCatId="" qsTypeId="urn:microsoft.com/office/officeart/2005/8/quickstyle/simple4" qsCatId="simple" csTypeId="urn:microsoft.com/office/officeart/2005/8/colors/accent1_2" csCatId="accent1" phldr="1"/>
      <dgm:spPr/>
    </dgm:pt>
    <dgm:pt modelId="{F15A78FA-9B0C-D54F-BEB6-4A8E680B958E}">
      <dgm:prSet phldrT="[Text]"/>
      <dgm:spPr>
        <a:solidFill>
          <a:schemeClr val="accent1">
            <a:lumMod val="50000"/>
          </a:schemeClr>
        </a:solidFill>
      </dgm:spPr>
      <dgm:t>
        <a:bodyPr/>
        <a:lstStyle/>
        <a:p>
          <a:r>
            <a:rPr lang="en-US" dirty="0" smtClean="0"/>
            <a:t>Agency chooses selection method</a:t>
          </a:r>
          <a:endParaRPr lang="en-US" dirty="0"/>
        </a:p>
      </dgm:t>
    </dgm:pt>
    <dgm:pt modelId="{0B8C542D-B2BC-3246-ACF6-EF3D9C0A5705}" type="parTrans" cxnId="{ACA5010B-1DC5-3545-B77B-B28A215B8282}">
      <dgm:prSet/>
      <dgm:spPr/>
      <dgm:t>
        <a:bodyPr/>
        <a:lstStyle/>
        <a:p>
          <a:endParaRPr lang="en-US"/>
        </a:p>
      </dgm:t>
    </dgm:pt>
    <dgm:pt modelId="{ADF6C07E-644D-7842-9083-E95B1B867BD5}" type="sibTrans" cxnId="{ACA5010B-1DC5-3545-B77B-B28A215B8282}">
      <dgm:prSet/>
      <dgm:spPr/>
      <dgm:t>
        <a:bodyPr/>
        <a:lstStyle/>
        <a:p>
          <a:endParaRPr lang="en-US"/>
        </a:p>
      </dgm:t>
    </dgm:pt>
    <dgm:pt modelId="{7C50DA15-658C-8B4E-BE77-C96BD8A588C8}">
      <dgm:prSet phldrT="[Text]"/>
      <dgm:spPr>
        <a:solidFill>
          <a:schemeClr val="accent1">
            <a:lumMod val="50000"/>
          </a:schemeClr>
        </a:solidFill>
      </dgm:spPr>
      <dgm:t>
        <a:bodyPr/>
        <a:lstStyle/>
        <a:p>
          <a:r>
            <a:rPr lang="en-US" dirty="0" smtClean="0"/>
            <a:t>Agency advertises publicly</a:t>
          </a:r>
          <a:endParaRPr lang="en-US" dirty="0"/>
        </a:p>
      </dgm:t>
    </dgm:pt>
    <dgm:pt modelId="{60836732-4FF2-7142-9C31-D3E77B239F51}" type="parTrans" cxnId="{80C713FC-68F6-614F-96D2-5671C28D76A3}">
      <dgm:prSet/>
      <dgm:spPr/>
      <dgm:t>
        <a:bodyPr/>
        <a:lstStyle/>
        <a:p>
          <a:endParaRPr lang="en-US"/>
        </a:p>
      </dgm:t>
    </dgm:pt>
    <dgm:pt modelId="{3C9262F0-6D91-E240-AD34-3AE9FAC4D93C}" type="sibTrans" cxnId="{80C713FC-68F6-614F-96D2-5671C28D76A3}">
      <dgm:prSet/>
      <dgm:spPr/>
      <dgm:t>
        <a:bodyPr/>
        <a:lstStyle/>
        <a:p>
          <a:endParaRPr lang="en-US"/>
        </a:p>
      </dgm:t>
    </dgm:pt>
    <dgm:pt modelId="{B58FAA05-B393-6B40-AADA-26231E863B93}">
      <dgm:prSet phldrT="[Text]"/>
      <dgm:spPr>
        <a:solidFill>
          <a:schemeClr val="accent1">
            <a:lumMod val="50000"/>
          </a:schemeClr>
        </a:solidFill>
      </dgm:spPr>
      <dgm:t>
        <a:bodyPr/>
        <a:lstStyle/>
        <a:p>
          <a:r>
            <a:rPr lang="en-US" dirty="0" smtClean="0"/>
            <a:t>Candidates apply</a:t>
          </a:r>
          <a:endParaRPr lang="en-US" dirty="0"/>
        </a:p>
      </dgm:t>
    </dgm:pt>
    <dgm:pt modelId="{8524A9C8-8483-0743-B395-68BEA854D0A1}" type="parTrans" cxnId="{CDAEA3E5-FDBD-9749-A5C7-ACE06CBF996B}">
      <dgm:prSet/>
      <dgm:spPr/>
      <dgm:t>
        <a:bodyPr/>
        <a:lstStyle/>
        <a:p>
          <a:endParaRPr lang="en-US"/>
        </a:p>
      </dgm:t>
    </dgm:pt>
    <dgm:pt modelId="{E9EB715E-9E40-6547-AD1A-BD2E53151C7A}" type="sibTrans" cxnId="{CDAEA3E5-FDBD-9749-A5C7-ACE06CBF996B}">
      <dgm:prSet/>
      <dgm:spPr/>
      <dgm:t>
        <a:bodyPr/>
        <a:lstStyle/>
        <a:p>
          <a:endParaRPr lang="en-US"/>
        </a:p>
      </dgm:t>
    </dgm:pt>
    <dgm:pt modelId="{5EE4CA16-882E-304B-AB11-3FA284E23B85}">
      <dgm:prSet phldrT="[Text]"/>
      <dgm:spPr>
        <a:solidFill>
          <a:schemeClr val="accent1">
            <a:lumMod val="50000"/>
          </a:schemeClr>
        </a:solidFill>
      </dgm:spPr>
      <dgm:t>
        <a:bodyPr/>
        <a:lstStyle/>
        <a:p>
          <a:r>
            <a:rPr lang="en-US" dirty="0" smtClean="0"/>
            <a:t>Agency reviews and ranks candidates</a:t>
          </a:r>
        </a:p>
      </dgm:t>
    </dgm:pt>
    <dgm:pt modelId="{6E6C67E2-18AC-8448-897A-FA79ADB35225}" type="parTrans" cxnId="{A5A0AC5F-4D59-4643-96CC-CBD837EAB6A0}">
      <dgm:prSet/>
      <dgm:spPr/>
      <dgm:t>
        <a:bodyPr/>
        <a:lstStyle/>
        <a:p>
          <a:endParaRPr lang="en-US"/>
        </a:p>
      </dgm:t>
    </dgm:pt>
    <dgm:pt modelId="{0F2F6934-68B8-774B-A03F-E5F9A8759E4F}" type="sibTrans" cxnId="{A5A0AC5F-4D59-4643-96CC-CBD837EAB6A0}">
      <dgm:prSet/>
      <dgm:spPr/>
      <dgm:t>
        <a:bodyPr/>
        <a:lstStyle/>
        <a:p>
          <a:endParaRPr lang="en-US"/>
        </a:p>
      </dgm:t>
    </dgm:pt>
    <dgm:pt modelId="{282CBA30-EFD3-4943-A412-33464BFD735D}">
      <dgm:prSet phldrT="[Text]"/>
      <dgm:spPr>
        <a:solidFill>
          <a:schemeClr val="accent1">
            <a:lumMod val="50000"/>
          </a:schemeClr>
        </a:solidFill>
      </dgm:spPr>
      <dgm:t>
        <a:bodyPr/>
        <a:lstStyle/>
        <a:p>
          <a:r>
            <a:rPr lang="en-US" dirty="0" smtClean="0"/>
            <a:t>Agency ERB recommends best qualified</a:t>
          </a:r>
        </a:p>
      </dgm:t>
    </dgm:pt>
    <dgm:pt modelId="{23DA6A8E-7A1A-3C42-AF55-1AA3B11E4965}" type="parTrans" cxnId="{D9C8FDEE-0A66-4342-926D-654A8ABD20E8}">
      <dgm:prSet/>
      <dgm:spPr/>
      <dgm:t>
        <a:bodyPr/>
        <a:lstStyle/>
        <a:p>
          <a:endParaRPr lang="en-US"/>
        </a:p>
      </dgm:t>
    </dgm:pt>
    <dgm:pt modelId="{88CE502E-D1A7-BA41-84CD-0DBCF155F541}" type="sibTrans" cxnId="{D9C8FDEE-0A66-4342-926D-654A8ABD20E8}">
      <dgm:prSet/>
      <dgm:spPr/>
      <dgm:t>
        <a:bodyPr/>
        <a:lstStyle/>
        <a:p>
          <a:endParaRPr lang="en-US"/>
        </a:p>
      </dgm:t>
    </dgm:pt>
    <dgm:pt modelId="{B091A7E6-5EB6-864A-BE31-B7C1239536C5}" type="pres">
      <dgm:prSet presAssocID="{580BFC51-7DAD-6041-8BFE-B6A93A126009}" presName="Name0" presStyleCnt="0">
        <dgm:presLayoutVars>
          <dgm:dir/>
          <dgm:resizeHandles val="exact"/>
        </dgm:presLayoutVars>
      </dgm:prSet>
      <dgm:spPr/>
    </dgm:pt>
    <dgm:pt modelId="{5F98D502-0736-5C42-85BC-3D9633CBE91A}" type="pres">
      <dgm:prSet presAssocID="{F15A78FA-9B0C-D54F-BEB6-4A8E680B958E}" presName="node" presStyleLbl="node1" presStyleIdx="0" presStyleCnt="5">
        <dgm:presLayoutVars>
          <dgm:bulletEnabled val="1"/>
        </dgm:presLayoutVars>
      </dgm:prSet>
      <dgm:spPr/>
      <dgm:t>
        <a:bodyPr/>
        <a:lstStyle/>
        <a:p>
          <a:endParaRPr lang="en-US"/>
        </a:p>
      </dgm:t>
    </dgm:pt>
    <dgm:pt modelId="{A7BCFA64-2101-6F45-8DF2-E4A441B02F44}" type="pres">
      <dgm:prSet presAssocID="{ADF6C07E-644D-7842-9083-E95B1B867BD5}" presName="sibTrans" presStyleLbl="sibTrans2D1" presStyleIdx="0" presStyleCnt="4"/>
      <dgm:spPr/>
      <dgm:t>
        <a:bodyPr/>
        <a:lstStyle/>
        <a:p>
          <a:endParaRPr lang="en-US"/>
        </a:p>
      </dgm:t>
    </dgm:pt>
    <dgm:pt modelId="{EF9CF2AB-321A-5F40-A22F-EEB45470E4CC}" type="pres">
      <dgm:prSet presAssocID="{ADF6C07E-644D-7842-9083-E95B1B867BD5}" presName="connectorText" presStyleLbl="sibTrans2D1" presStyleIdx="0" presStyleCnt="4"/>
      <dgm:spPr/>
      <dgm:t>
        <a:bodyPr/>
        <a:lstStyle/>
        <a:p>
          <a:endParaRPr lang="en-US"/>
        </a:p>
      </dgm:t>
    </dgm:pt>
    <dgm:pt modelId="{01341F08-EA0B-CB4F-9E94-39340D9D7B85}" type="pres">
      <dgm:prSet presAssocID="{7C50DA15-658C-8B4E-BE77-C96BD8A588C8}" presName="node" presStyleLbl="node1" presStyleIdx="1" presStyleCnt="5">
        <dgm:presLayoutVars>
          <dgm:bulletEnabled val="1"/>
        </dgm:presLayoutVars>
      </dgm:prSet>
      <dgm:spPr/>
      <dgm:t>
        <a:bodyPr/>
        <a:lstStyle/>
        <a:p>
          <a:endParaRPr lang="en-US"/>
        </a:p>
      </dgm:t>
    </dgm:pt>
    <dgm:pt modelId="{991BECB2-E5E7-D94F-90A0-E1BA007C3088}" type="pres">
      <dgm:prSet presAssocID="{3C9262F0-6D91-E240-AD34-3AE9FAC4D93C}" presName="sibTrans" presStyleLbl="sibTrans2D1" presStyleIdx="1" presStyleCnt="4"/>
      <dgm:spPr/>
      <dgm:t>
        <a:bodyPr/>
        <a:lstStyle/>
        <a:p>
          <a:endParaRPr lang="en-US"/>
        </a:p>
      </dgm:t>
    </dgm:pt>
    <dgm:pt modelId="{D2A5F55E-AB16-554B-9F48-391685758410}" type="pres">
      <dgm:prSet presAssocID="{3C9262F0-6D91-E240-AD34-3AE9FAC4D93C}" presName="connectorText" presStyleLbl="sibTrans2D1" presStyleIdx="1" presStyleCnt="4"/>
      <dgm:spPr/>
      <dgm:t>
        <a:bodyPr/>
        <a:lstStyle/>
        <a:p>
          <a:endParaRPr lang="en-US"/>
        </a:p>
      </dgm:t>
    </dgm:pt>
    <dgm:pt modelId="{2E9D1C4C-D839-D146-9DD7-E5C8C9C13337}" type="pres">
      <dgm:prSet presAssocID="{B58FAA05-B393-6B40-AADA-26231E863B93}" presName="node" presStyleLbl="node1" presStyleIdx="2" presStyleCnt="5">
        <dgm:presLayoutVars>
          <dgm:bulletEnabled val="1"/>
        </dgm:presLayoutVars>
      </dgm:prSet>
      <dgm:spPr/>
      <dgm:t>
        <a:bodyPr/>
        <a:lstStyle/>
        <a:p>
          <a:endParaRPr lang="en-US"/>
        </a:p>
      </dgm:t>
    </dgm:pt>
    <dgm:pt modelId="{6F04237C-8D42-1941-8BCF-F7B369B17623}" type="pres">
      <dgm:prSet presAssocID="{E9EB715E-9E40-6547-AD1A-BD2E53151C7A}" presName="sibTrans" presStyleLbl="sibTrans2D1" presStyleIdx="2" presStyleCnt="4"/>
      <dgm:spPr/>
      <dgm:t>
        <a:bodyPr/>
        <a:lstStyle/>
        <a:p>
          <a:endParaRPr lang="en-US"/>
        </a:p>
      </dgm:t>
    </dgm:pt>
    <dgm:pt modelId="{9AF55643-3869-5F47-B720-DCABB0DB62A6}" type="pres">
      <dgm:prSet presAssocID="{E9EB715E-9E40-6547-AD1A-BD2E53151C7A}" presName="connectorText" presStyleLbl="sibTrans2D1" presStyleIdx="2" presStyleCnt="4"/>
      <dgm:spPr/>
      <dgm:t>
        <a:bodyPr/>
        <a:lstStyle/>
        <a:p>
          <a:endParaRPr lang="en-US"/>
        </a:p>
      </dgm:t>
    </dgm:pt>
    <dgm:pt modelId="{5A25C0A4-29CE-C949-A984-7F255287B509}" type="pres">
      <dgm:prSet presAssocID="{5EE4CA16-882E-304B-AB11-3FA284E23B85}" presName="node" presStyleLbl="node1" presStyleIdx="3" presStyleCnt="5">
        <dgm:presLayoutVars>
          <dgm:bulletEnabled val="1"/>
        </dgm:presLayoutVars>
      </dgm:prSet>
      <dgm:spPr/>
      <dgm:t>
        <a:bodyPr/>
        <a:lstStyle/>
        <a:p>
          <a:endParaRPr lang="en-US"/>
        </a:p>
      </dgm:t>
    </dgm:pt>
    <dgm:pt modelId="{23354B8A-E60A-FF47-9FA3-0D116A212BEB}" type="pres">
      <dgm:prSet presAssocID="{0F2F6934-68B8-774B-A03F-E5F9A8759E4F}" presName="sibTrans" presStyleLbl="sibTrans2D1" presStyleIdx="3" presStyleCnt="4"/>
      <dgm:spPr/>
      <dgm:t>
        <a:bodyPr/>
        <a:lstStyle/>
        <a:p>
          <a:endParaRPr lang="en-US"/>
        </a:p>
      </dgm:t>
    </dgm:pt>
    <dgm:pt modelId="{3A5AA2CC-1778-6B43-B6F6-8AC6BB56FAD9}" type="pres">
      <dgm:prSet presAssocID="{0F2F6934-68B8-774B-A03F-E5F9A8759E4F}" presName="connectorText" presStyleLbl="sibTrans2D1" presStyleIdx="3" presStyleCnt="4"/>
      <dgm:spPr/>
      <dgm:t>
        <a:bodyPr/>
        <a:lstStyle/>
        <a:p>
          <a:endParaRPr lang="en-US"/>
        </a:p>
      </dgm:t>
    </dgm:pt>
    <dgm:pt modelId="{03EB8545-E1B9-F644-B4EE-EC09A8BC40D5}" type="pres">
      <dgm:prSet presAssocID="{282CBA30-EFD3-4943-A412-33464BFD735D}" presName="node" presStyleLbl="node1" presStyleIdx="4" presStyleCnt="5">
        <dgm:presLayoutVars>
          <dgm:bulletEnabled val="1"/>
        </dgm:presLayoutVars>
      </dgm:prSet>
      <dgm:spPr/>
      <dgm:t>
        <a:bodyPr/>
        <a:lstStyle/>
        <a:p>
          <a:endParaRPr lang="en-US"/>
        </a:p>
      </dgm:t>
    </dgm:pt>
  </dgm:ptLst>
  <dgm:cxnLst>
    <dgm:cxn modelId="{D9C8FDEE-0A66-4342-926D-654A8ABD20E8}" srcId="{580BFC51-7DAD-6041-8BFE-B6A93A126009}" destId="{282CBA30-EFD3-4943-A412-33464BFD735D}" srcOrd="4" destOrd="0" parTransId="{23DA6A8E-7A1A-3C42-AF55-1AA3B11E4965}" sibTransId="{88CE502E-D1A7-BA41-84CD-0DBCF155F541}"/>
    <dgm:cxn modelId="{71F5A5D4-F38C-0042-A442-A0ADC5AFD01B}" type="presOf" srcId="{E9EB715E-9E40-6547-AD1A-BD2E53151C7A}" destId="{9AF55643-3869-5F47-B720-DCABB0DB62A6}" srcOrd="1" destOrd="0" presId="urn:microsoft.com/office/officeart/2005/8/layout/process1"/>
    <dgm:cxn modelId="{A5F80655-BD9F-DE46-B4DB-B8D1AD590F96}" type="presOf" srcId="{0F2F6934-68B8-774B-A03F-E5F9A8759E4F}" destId="{3A5AA2CC-1778-6B43-B6F6-8AC6BB56FAD9}" srcOrd="1" destOrd="0" presId="urn:microsoft.com/office/officeart/2005/8/layout/process1"/>
    <dgm:cxn modelId="{578B7428-30C0-7242-AD6D-A557FA932EC4}" type="presOf" srcId="{F15A78FA-9B0C-D54F-BEB6-4A8E680B958E}" destId="{5F98D502-0736-5C42-85BC-3D9633CBE91A}" srcOrd="0" destOrd="0" presId="urn:microsoft.com/office/officeart/2005/8/layout/process1"/>
    <dgm:cxn modelId="{61FD735F-156A-4D42-AA8B-DE186654E87C}" type="presOf" srcId="{580BFC51-7DAD-6041-8BFE-B6A93A126009}" destId="{B091A7E6-5EB6-864A-BE31-B7C1239536C5}" srcOrd="0" destOrd="0" presId="urn:microsoft.com/office/officeart/2005/8/layout/process1"/>
    <dgm:cxn modelId="{A5A0AC5F-4D59-4643-96CC-CBD837EAB6A0}" srcId="{580BFC51-7DAD-6041-8BFE-B6A93A126009}" destId="{5EE4CA16-882E-304B-AB11-3FA284E23B85}" srcOrd="3" destOrd="0" parTransId="{6E6C67E2-18AC-8448-897A-FA79ADB35225}" sibTransId="{0F2F6934-68B8-774B-A03F-E5F9A8759E4F}"/>
    <dgm:cxn modelId="{E30E0F59-0A3A-0C4D-BF61-AFC925434ACD}" type="presOf" srcId="{ADF6C07E-644D-7842-9083-E95B1B867BD5}" destId="{EF9CF2AB-321A-5F40-A22F-EEB45470E4CC}" srcOrd="1" destOrd="0" presId="urn:microsoft.com/office/officeart/2005/8/layout/process1"/>
    <dgm:cxn modelId="{C1933862-C5A5-DD4A-82C1-662EC44BD936}" type="presOf" srcId="{3C9262F0-6D91-E240-AD34-3AE9FAC4D93C}" destId="{D2A5F55E-AB16-554B-9F48-391685758410}" srcOrd="1" destOrd="0" presId="urn:microsoft.com/office/officeart/2005/8/layout/process1"/>
    <dgm:cxn modelId="{13A471D9-B9FB-AC4F-BE60-0DFBA45A1FAB}" type="presOf" srcId="{0F2F6934-68B8-774B-A03F-E5F9A8759E4F}" destId="{23354B8A-E60A-FF47-9FA3-0D116A212BEB}" srcOrd="0" destOrd="0" presId="urn:microsoft.com/office/officeart/2005/8/layout/process1"/>
    <dgm:cxn modelId="{ACA5010B-1DC5-3545-B77B-B28A215B8282}" srcId="{580BFC51-7DAD-6041-8BFE-B6A93A126009}" destId="{F15A78FA-9B0C-D54F-BEB6-4A8E680B958E}" srcOrd="0" destOrd="0" parTransId="{0B8C542D-B2BC-3246-ACF6-EF3D9C0A5705}" sibTransId="{ADF6C07E-644D-7842-9083-E95B1B867BD5}"/>
    <dgm:cxn modelId="{CDE21BD4-4E1C-BF42-84A9-62E558CCE127}" type="presOf" srcId="{3C9262F0-6D91-E240-AD34-3AE9FAC4D93C}" destId="{991BECB2-E5E7-D94F-90A0-E1BA007C3088}" srcOrd="0" destOrd="0" presId="urn:microsoft.com/office/officeart/2005/8/layout/process1"/>
    <dgm:cxn modelId="{94D42D41-B36B-9C4D-913A-C2C6064C387B}" type="presOf" srcId="{E9EB715E-9E40-6547-AD1A-BD2E53151C7A}" destId="{6F04237C-8D42-1941-8BCF-F7B369B17623}" srcOrd="0" destOrd="0" presId="urn:microsoft.com/office/officeart/2005/8/layout/process1"/>
    <dgm:cxn modelId="{EA7CB37E-8043-A34A-BA4D-0470D84E1030}" type="presOf" srcId="{B58FAA05-B393-6B40-AADA-26231E863B93}" destId="{2E9D1C4C-D839-D146-9DD7-E5C8C9C13337}" srcOrd="0" destOrd="0" presId="urn:microsoft.com/office/officeart/2005/8/layout/process1"/>
    <dgm:cxn modelId="{80C713FC-68F6-614F-96D2-5671C28D76A3}" srcId="{580BFC51-7DAD-6041-8BFE-B6A93A126009}" destId="{7C50DA15-658C-8B4E-BE77-C96BD8A588C8}" srcOrd="1" destOrd="0" parTransId="{60836732-4FF2-7142-9C31-D3E77B239F51}" sibTransId="{3C9262F0-6D91-E240-AD34-3AE9FAC4D93C}"/>
    <dgm:cxn modelId="{CDAEA3E5-FDBD-9749-A5C7-ACE06CBF996B}" srcId="{580BFC51-7DAD-6041-8BFE-B6A93A126009}" destId="{B58FAA05-B393-6B40-AADA-26231E863B93}" srcOrd="2" destOrd="0" parTransId="{8524A9C8-8483-0743-B395-68BEA854D0A1}" sibTransId="{E9EB715E-9E40-6547-AD1A-BD2E53151C7A}"/>
    <dgm:cxn modelId="{61FE60CC-23FB-6148-947C-7F64624FF574}" type="presOf" srcId="{282CBA30-EFD3-4943-A412-33464BFD735D}" destId="{03EB8545-E1B9-F644-B4EE-EC09A8BC40D5}" srcOrd="0" destOrd="0" presId="urn:microsoft.com/office/officeart/2005/8/layout/process1"/>
    <dgm:cxn modelId="{CEFE0A86-23D6-B746-8142-905C5D6F3D40}" type="presOf" srcId="{7C50DA15-658C-8B4E-BE77-C96BD8A588C8}" destId="{01341F08-EA0B-CB4F-9E94-39340D9D7B85}" srcOrd="0" destOrd="0" presId="urn:microsoft.com/office/officeart/2005/8/layout/process1"/>
    <dgm:cxn modelId="{B47C6CAA-E85B-BA46-82AF-E72DAAD40686}" type="presOf" srcId="{ADF6C07E-644D-7842-9083-E95B1B867BD5}" destId="{A7BCFA64-2101-6F45-8DF2-E4A441B02F44}" srcOrd="0" destOrd="0" presId="urn:microsoft.com/office/officeart/2005/8/layout/process1"/>
    <dgm:cxn modelId="{75EB0C94-DAAD-FA4C-B052-52DD5C0ED3EE}" type="presOf" srcId="{5EE4CA16-882E-304B-AB11-3FA284E23B85}" destId="{5A25C0A4-29CE-C949-A984-7F255287B509}" srcOrd="0" destOrd="0" presId="urn:microsoft.com/office/officeart/2005/8/layout/process1"/>
    <dgm:cxn modelId="{58F3645F-BCC1-8C4F-B5C2-B558DE1C6945}" type="presParOf" srcId="{B091A7E6-5EB6-864A-BE31-B7C1239536C5}" destId="{5F98D502-0736-5C42-85BC-3D9633CBE91A}" srcOrd="0" destOrd="0" presId="urn:microsoft.com/office/officeart/2005/8/layout/process1"/>
    <dgm:cxn modelId="{05D3A486-9818-8945-84A5-4D46D190B832}" type="presParOf" srcId="{B091A7E6-5EB6-864A-BE31-B7C1239536C5}" destId="{A7BCFA64-2101-6F45-8DF2-E4A441B02F44}" srcOrd="1" destOrd="0" presId="urn:microsoft.com/office/officeart/2005/8/layout/process1"/>
    <dgm:cxn modelId="{291BEF86-6035-2D4D-AEB2-516904DFE5A8}" type="presParOf" srcId="{A7BCFA64-2101-6F45-8DF2-E4A441B02F44}" destId="{EF9CF2AB-321A-5F40-A22F-EEB45470E4CC}" srcOrd="0" destOrd="0" presId="urn:microsoft.com/office/officeart/2005/8/layout/process1"/>
    <dgm:cxn modelId="{459774E9-447D-3247-9BA6-C7627BA9DA0B}" type="presParOf" srcId="{B091A7E6-5EB6-864A-BE31-B7C1239536C5}" destId="{01341F08-EA0B-CB4F-9E94-39340D9D7B85}" srcOrd="2" destOrd="0" presId="urn:microsoft.com/office/officeart/2005/8/layout/process1"/>
    <dgm:cxn modelId="{5C724EDF-F4C8-5E44-927B-574779B088E8}" type="presParOf" srcId="{B091A7E6-5EB6-864A-BE31-B7C1239536C5}" destId="{991BECB2-E5E7-D94F-90A0-E1BA007C3088}" srcOrd="3" destOrd="0" presId="urn:microsoft.com/office/officeart/2005/8/layout/process1"/>
    <dgm:cxn modelId="{8E1A4965-F4E4-3D4E-B5CE-4496DEFF45F0}" type="presParOf" srcId="{991BECB2-E5E7-D94F-90A0-E1BA007C3088}" destId="{D2A5F55E-AB16-554B-9F48-391685758410}" srcOrd="0" destOrd="0" presId="urn:microsoft.com/office/officeart/2005/8/layout/process1"/>
    <dgm:cxn modelId="{D22071DE-CEA1-774A-8A4F-A94DFF9D4493}" type="presParOf" srcId="{B091A7E6-5EB6-864A-BE31-B7C1239536C5}" destId="{2E9D1C4C-D839-D146-9DD7-E5C8C9C13337}" srcOrd="4" destOrd="0" presId="urn:microsoft.com/office/officeart/2005/8/layout/process1"/>
    <dgm:cxn modelId="{9912B20B-6465-D84E-AE93-78DE70CB00A9}" type="presParOf" srcId="{B091A7E6-5EB6-864A-BE31-B7C1239536C5}" destId="{6F04237C-8D42-1941-8BCF-F7B369B17623}" srcOrd="5" destOrd="0" presId="urn:microsoft.com/office/officeart/2005/8/layout/process1"/>
    <dgm:cxn modelId="{A3A825D5-CAC1-4B4B-9DB2-608E90C9D143}" type="presParOf" srcId="{6F04237C-8D42-1941-8BCF-F7B369B17623}" destId="{9AF55643-3869-5F47-B720-DCABB0DB62A6}" srcOrd="0" destOrd="0" presId="urn:microsoft.com/office/officeart/2005/8/layout/process1"/>
    <dgm:cxn modelId="{BE261C8C-2C02-1949-B269-D70974FD1EF7}" type="presParOf" srcId="{B091A7E6-5EB6-864A-BE31-B7C1239536C5}" destId="{5A25C0A4-29CE-C949-A984-7F255287B509}" srcOrd="6" destOrd="0" presId="urn:microsoft.com/office/officeart/2005/8/layout/process1"/>
    <dgm:cxn modelId="{F681E8C1-FD13-2841-AA5C-97F36F4BB45E}" type="presParOf" srcId="{B091A7E6-5EB6-864A-BE31-B7C1239536C5}" destId="{23354B8A-E60A-FF47-9FA3-0D116A212BEB}" srcOrd="7" destOrd="0" presId="urn:microsoft.com/office/officeart/2005/8/layout/process1"/>
    <dgm:cxn modelId="{8314D7D1-15A6-C747-87EE-877C1BBB1C22}" type="presParOf" srcId="{23354B8A-E60A-FF47-9FA3-0D116A212BEB}" destId="{3A5AA2CC-1778-6B43-B6F6-8AC6BB56FAD9}" srcOrd="0" destOrd="0" presId="urn:microsoft.com/office/officeart/2005/8/layout/process1"/>
    <dgm:cxn modelId="{DBFCC29B-6EEF-A541-8007-A8B4661E383A}" type="presParOf" srcId="{B091A7E6-5EB6-864A-BE31-B7C1239536C5}" destId="{03EB8545-E1B9-F644-B4EE-EC09A8BC40D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0BFC51-7DAD-6041-8BFE-B6A93A126009}" type="doc">
      <dgm:prSet loTypeId="urn:microsoft.com/office/officeart/2005/8/layout/process1" loCatId="" qsTypeId="urn:microsoft.com/office/officeart/2005/8/quickstyle/simple4" qsCatId="simple" csTypeId="urn:microsoft.com/office/officeart/2005/8/colors/accent1_2" csCatId="accent1" phldr="1"/>
      <dgm:spPr/>
    </dgm:pt>
    <dgm:pt modelId="{F15A78FA-9B0C-D54F-BEB6-4A8E680B958E}">
      <dgm:prSet phldrT="[Text]"/>
      <dgm:spPr>
        <a:solidFill>
          <a:schemeClr val="accent1">
            <a:lumMod val="50000"/>
          </a:schemeClr>
        </a:solidFill>
      </dgm:spPr>
      <dgm:t>
        <a:bodyPr/>
        <a:lstStyle/>
        <a:p>
          <a:r>
            <a:rPr lang="en-US" dirty="0" smtClean="0"/>
            <a:t>Agency selects and certifies qualifications</a:t>
          </a:r>
          <a:endParaRPr lang="en-US" dirty="0"/>
        </a:p>
      </dgm:t>
    </dgm:pt>
    <dgm:pt modelId="{0B8C542D-B2BC-3246-ACF6-EF3D9C0A5705}" type="parTrans" cxnId="{ACA5010B-1DC5-3545-B77B-B28A215B8282}">
      <dgm:prSet/>
      <dgm:spPr/>
      <dgm:t>
        <a:bodyPr/>
        <a:lstStyle/>
        <a:p>
          <a:endParaRPr lang="en-US"/>
        </a:p>
      </dgm:t>
    </dgm:pt>
    <dgm:pt modelId="{ADF6C07E-644D-7842-9083-E95B1B867BD5}" type="sibTrans" cxnId="{ACA5010B-1DC5-3545-B77B-B28A215B8282}">
      <dgm:prSet/>
      <dgm:spPr/>
      <dgm:t>
        <a:bodyPr/>
        <a:lstStyle/>
        <a:p>
          <a:endParaRPr lang="en-US"/>
        </a:p>
      </dgm:t>
    </dgm:pt>
    <dgm:pt modelId="{7C50DA15-658C-8B4E-BE77-C96BD8A588C8}">
      <dgm:prSet phldrT="[Text]"/>
      <dgm:spPr>
        <a:solidFill>
          <a:schemeClr val="accent1">
            <a:lumMod val="50000"/>
          </a:schemeClr>
        </a:solidFill>
      </dgm:spPr>
      <dgm:t>
        <a:bodyPr/>
        <a:lstStyle/>
        <a:p>
          <a:r>
            <a:rPr lang="en-US" dirty="0" smtClean="0"/>
            <a:t>Agency submits package to OPM QRB*</a:t>
          </a:r>
          <a:endParaRPr lang="en-US" dirty="0"/>
        </a:p>
      </dgm:t>
    </dgm:pt>
    <dgm:pt modelId="{60836732-4FF2-7142-9C31-D3E77B239F51}" type="parTrans" cxnId="{80C713FC-68F6-614F-96D2-5671C28D76A3}">
      <dgm:prSet/>
      <dgm:spPr/>
      <dgm:t>
        <a:bodyPr/>
        <a:lstStyle/>
        <a:p>
          <a:endParaRPr lang="en-US"/>
        </a:p>
      </dgm:t>
    </dgm:pt>
    <dgm:pt modelId="{3C9262F0-6D91-E240-AD34-3AE9FAC4D93C}" type="sibTrans" cxnId="{80C713FC-68F6-614F-96D2-5671C28D76A3}">
      <dgm:prSet/>
      <dgm:spPr/>
      <dgm:t>
        <a:bodyPr/>
        <a:lstStyle/>
        <a:p>
          <a:endParaRPr lang="en-US"/>
        </a:p>
      </dgm:t>
    </dgm:pt>
    <dgm:pt modelId="{B58FAA05-B393-6B40-AADA-26231E863B93}">
      <dgm:prSet phldrT="[Text]"/>
      <dgm:spPr>
        <a:solidFill>
          <a:schemeClr val="accent1">
            <a:lumMod val="50000"/>
          </a:schemeClr>
        </a:solidFill>
      </dgm:spPr>
      <dgm:t>
        <a:bodyPr/>
        <a:lstStyle/>
        <a:p>
          <a:r>
            <a:rPr lang="en-US" dirty="0" smtClean="0"/>
            <a:t>OPM QRB reviews and certifies*</a:t>
          </a:r>
          <a:endParaRPr lang="en-US" dirty="0"/>
        </a:p>
      </dgm:t>
    </dgm:pt>
    <dgm:pt modelId="{8524A9C8-8483-0743-B395-68BEA854D0A1}" type="parTrans" cxnId="{CDAEA3E5-FDBD-9749-A5C7-ACE06CBF996B}">
      <dgm:prSet/>
      <dgm:spPr/>
      <dgm:t>
        <a:bodyPr/>
        <a:lstStyle/>
        <a:p>
          <a:endParaRPr lang="en-US"/>
        </a:p>
      </dgm:t>
    </dgm:pt>
    <dgm:pt modelId="{E9EB715E-9E40-6547-AD1A-BD2E53151C7A}" type="sibTrans" cxnId="{CDAEA3E5-FDBD-9749-A5C7-ACE06CBF996B}">
      <dgm:prSet/>
      <dgm:spPr/>
      <dgm:t>
        <a:bodyPr/>
        <a:lstStyle/>
        <a:p>
          <a:endParaRPr lang="en-US"/>
        </a:p>
      </dgm:t>
    </dgm:pt>
    <dgm:pt modelId="{5EE4CA16-882E-304B-AB11-3FA284E23B85}">
      <dgm:prSet phldrT="[Text]"/>
      <dgm:spPr>
        <a:solidFill>
          <a:schemeClr val="accent1">
            <a:lumMod val="50000"/>
          </a:schemeClr>
        </a:solidFill>
      </dgm:spPr>
      <dgm:t>
        <a:bodyPr/>
        <a:lstStyle/>
        <a:p>
          <a:r>
            <a:rPr lang="en-US" dirty="0" smtClean="0"/>
            <a:t>Agency appoints candidate to position</a:t>
          </a:r>
        </a:p>
      </dgm:t>
    </dgm:pt>
    <dgm:pt modelId="{6E6C67E2-18AC-8448-897A-FA79ADB35225}" type="parTrans" cxnId="{A5A0AC5F-4D59-4643-96CC-CBD837EAB6A0}">
      <dgm:prSet/>
      <dgm:spPr/>
      <dgm:t>
        <a:bodyPr/>
        <a:lstStyle/>
        <a:p>
          <a:endParaRPr lang="en-US"/>
        </a:p>
      </dgm:t>
    </dgm:pt>
    <dgm:pt modelId="{0F2F6934-68B8-774B-A03F-E5F9A8759E4F}" type="sibTrans" cxnId="{A5A0AC5F-4D59-4643-96CC-CBD837EAB6A0}">
      <dgm:prSet/>
      <dgm:spPr/>
      <dgm:t>
        <a:bodyPr/>
        <a:lstStyle/>
        <a:p>
          <a:endParaRPr lang="en-US"/>
        </a:p>
      </dgm:t>
    </dgm:pt>
    <dgm:pt modelId="{B091A7E6-5EB6-864A-BE31-B7C1239536C5}" type="pres">
      <dgm:prSet presAssocID="{580BFC51-7DAD-6041-8BFE-B6A93A126009}" presName="Name0" presStyleCnt="0">
        <dgm:presLayoutVars>
          <dgm:dir/>
          <dgm:resizeHandles val="exact"/>
        </dgm:presLayoutVars>
      </dgm:prSet>
      <dgm:spPr/>
    </dgm:pt>
    <dgm:pt modelId="{5F98D502-0736-5C42-85BC-3D9633CBE91A}" type="pres">
      <dgm:prSet presAssocID="{F15A78FA-9B0C-D54F-BEB6-4A8E680B958E}" presName="node" presStyleLbl="node1" presStyleIdx="0" presStyleCnt="4">
        <dgm:presLayoutVars>
          <dgm:bulletEnabled val="1"/>
        </dgm:presLayoutVars>
      </dgm:prSet>
      <dgm:spPr/>
      <dgm:t>
        <a:bodyPr/>
        <a:lstStyle/>
        <a:p>
          <a:endParaRPr lang="en-US"/>
        </a:p>
      </dgm:t>
    </dgm:pt>
    <dgm:pt modelId="{A7BCFA64-2101-6F45-8DF2-E4A441B02F44}" type="pres">
      <dgm:prSet presAssocID="{ADF6C07E-644D-7842-9083-E95B1B867BD5}" presName="sibTrans" presStyleLbl="sibTrans2D1" presStyleIdx="0" presStyleCnt="3"/>
      <dgm:spPr/>
      <dgm:t>
        <a:bodyPr/>
        <a:lstStyle/>
        <a:p>
          <a:endParaRPr lang="en-US"/>
        </a:p>
      </dgm:t>
    </dgm:pt>
    <dgm:pt modelId="{EF9CF2AB-321A-5F40-A22F-EEB45470E4CC}" type="pres">
      <dgm:prSet presAssocID="{ADF6C07E-644D-7842-9083-E95B1B867BD5}" presName="connectorText" presStyleLbl="sibTrans2D1" presStyleIdx="0" presStyleCnt="3"/>
      <dgm:spPr/>
      <dgm:t>
        <a:bodyPr/>
        <a:lstStyle/>
        <a:p>
          <a:endParaRPr lang="en-US"/>
        </a:p>
      </dgm:t>
    </dgm:pt>
    <dgm:pt modelId="{01341F08-EA0B-CB4F-9E94-39340D9D7B85}" type="pres">
      <dgm:prSet presAssocID="{7C50DA15-658C-8B4E-BE77-C96BD8A588C8}" presName="node" presStyleLbl="node1" presStyleIdx="1" presStyleCnt="4">
        <dgm:presLayoutVars>
          <dgm:bulletEnabled val="1"/>
        </dgm:presLayoutVars>
      </dgm:prSet>
      <dgm:spPr/>
      <dgm:t>
        <a:bodyPr/>
        <a:lstStyle/>
        <a:p>
          <a:endParaRPr lang="en-US"/>
        </a:p>
      </dgm:t>
    </dgm:pt>
    <dgm:pt modelId="{991BECB2-E5E7-D94F-90A0-E1BA007C3088}" type="pres">
      <dgm:prSet presAssocID="{3C9262F0-6D91-E240-AD34-3AE9FAC4D93C}" presName="sibTrans" presStyleLbl="sibTrans2D1" presStyleIdx="1" presStyleCnt="3"/>
      <dgm:spPr/>
      <dgm:t>
        <a:bodyPr/>
        <a:lstStyle/>
        <a:p>
          <a:endParaRPr lang="en-US"/>
        </a:p>
      </dgm:t>
    </dgm:pt>
    <dgm:pt modelId="{D2A5F55E-AB16-554B-9F48-391685758410}" type="pres">
      <dgm:prSet presAssocID="{3C9262F0-6D91-E240-AD34-3AE9FAC4D93C}" presName="connectorText" presStyleLbl="sibTrans2D1" presStyleIdx="1" presStyleCnt="3"/>
      <dgm:spPr/>
      <dgm:t>
        <a:bodyPr/>
        <a:lstStyle/>
        <a:p>
          <a:endParaRPr lang="en-US"/>
        </a:p>
      </dgm:t>
    </dgm:pt>
    <dgm:pt modelId="{2E9D1C4C-D839-D146-9DD7-E5C8C9C13337}" type="pres">
      <dgm:prSet presAssocID="{B58FAA05-B393-6B40-AADA-26231E863B93}" presName="node" presStyleLbl="node1" presStyleIdx="2" presStyleCnt="4">
        <dgm:presLayoutVars>
          <dgm:bulletEnabled val="1"/>
        </dgm:presLayoutVars>
      </dgm:prSet>
      <dgm:spPr/>
      <dgm:t>
        <a:bodyPr/>
        <a:lstStyle/>
        <a:p>
          <a:endParaRPr lang="en-US"/>
        </a:p>
      </dgm:t>
    </dgm:pt>
    <dgm:pt modelId="{6F04237C-8D42-1941-8BCF-F7B369B17623}" type="pres">
      <dgm:prSet presAssocID="{E9EB715E-9E40-6547-AD1A-BD2E53151C7A}" presName="sibTrans" presStyleLbl="sibTrans2D1" presStyleIdx="2" presStyleCnt="3"/>
      <dgm:spPr/>
      <dgm:t>
        <a:bodyPr/>
        <a:lstStyle/>
        <a:p>
          <a:endParaRPr lang="en-US"/>
        </a:p>
      </dgm:t>
    </dgm:pt>
    <dgm:pt modelId="{9AF55643-3869-5F47-B720-DCABB0DB62A6}" type="pres">
      <dgm:prSet presAssocID="{E9EB715E-9E40-6547-AD1A-BD2E53151C7A}" presName="connectorText" presStyleLbl="sibTrans2D1" presStyleIdx="2" presStyleCnt="3"/>
      <dgm:spPr/>
      <dgm:t>
        <a:bodyPr/>
        <a:lstStyle/>
        <a:p>
          <a:endParaRPr lang="en-US"/>
        </a:p>
      </dgm:t>
    </dgm:pt>
    <dgm:pt modelId="{5A25C0A4-29CE-C949-A984-7F255287B509}" type="pres">
      <dgm:prSet presAssocID="{5EE4CA16-882E-304B-AB11-3FA284E23B85}" presName="node" presStyleLbl="node1" presStyleIdx="3" presStyleCnt="4">
        <dgm:presLayoutVars>
          <dgm:bulletEnabled val="1"/>
        </dgm:presLayoutVars>
      </dgm:prSet>
      <dgm:spPr/>
      <dgm:t>
        <a:bodyPr/>
        <a:lstStyle/>
        <a:p>
          <a:endParaRPr lang="en-US"/>
        </a:p>
      </dgm:t>
    </dgm:pt>
  </dgm:ptLst>
  <dgm:cxnLst>
    <dgm:cxn modelId="{38E253B7-0107-194A-8E27-209B1EE0A52C}" type="presOf" srcId="{F15A78FA-9B0C-D54F-BEB6-4A8E680B958E}" destId="{5F98D502-0736-5C42-85BC-3D9633CBE91A}" srcOrd="0" destOrd="0" presId="urn:microsoft.com/office/officeart/2005/8/layout/process1"/>
    <dgm:cxn modelId="{6C1B5D52-638E-414C-BCDC-95C0B817364B}" type="presOf" srcId="{ADF6C07E-644D-7842-9083-E95B1B867BD5}" destId="{EF9CF2AB-321A-5F40-A22F-EEB45470E4CC}" srcOrd="1" destOrd="0" presId="urn:microsoft.com/office/officeart/2005/8/layout/process1"/>
    <dgm:cxn modelId="{6C881871-864C-4A49-B452-FB87BD01F556}" type="presOf" srcId="{B58FAA05-B393-6B40-AADA-26231E863B93}" destId="{2E9D1C4C-D839-D146-9DD7-E5C8C9C13337}" srcOrd="0" destOrd="0" presId="urn:microsoft.com/office/officeart/2005/8/layout/process1"/>
    <dgm:cxn modelId="{AF6CFB38-7700-3E45-97D9-3B47D2BA48C3}" type="presOf" srcId="{E9EB715E-9E40-6547-AD1A-BD2E53151C7A}" destId="{6F04237C-8D42-1941-8BCF-F7B369B17623}" srcOrd="0" destOrd="0" presId="urn:microsoft.com/office/officeart/2005/8/layout/process1"/>
    <dgm:cxn modelId="{2F2E414A-BA32-2C41-A4A6-09894C7F3717}" type="presOf" srcId="{ADF6C07E-644D-7842-9083-E95B1B867BD5}" destId="{A7BCFA64-2101-6F45-8DF2-E4A441B02F44}" srcOrd="0" destOrd="0" presId="urn:microsoft.com/office/officeart/2005/8/layout/process1"/>
    <dgm:cxn modelId="{892C814A-2F71-6F4E-8B64-ED3B972AAD56}" type="presOf" srcId="{3C9262F0-6D91-E240-AD34-3AE9FAC4D93C}" destId="{D2A5F55E-AB16-554B-9F48-391685758410}" srcOrd="1" destOrd="0" presId="urn:microsoft.com/office/officeart/2005/8/layout/process1"/>
    <dgm:cxn modelId="{48E776CC-8EFD-F84E-8E5B-04C7DBB99551}" type="presOf" srcId="{5EE4CA16-882E-304B-AB11-3FA284E23B85}" destId="{5A25C0A4-29CE-C949-A984-7F255287B509}" srcOrd="0" destOrd="0" presId="urn:microsoft.com/office/officeart/2005/8/layout/process1"/>
    <dgm:cxn modelId="{A5A0AC5F-4D59-4643-96CC-CBD837EAB6A0}" srcId="{580BFC51-7DAD-6041-8BFE-B6A93A126009}" destId="{5EE4CA16-882E-304B-AB11-3FA284E23B85}" srcOrd="3" destOrd="0" parTransId="{6E6C67E2-18AC-8448-897A-FA79ADB35225}" sibTransId="{0F2F6934-68B8-774B-A03F-E5F9A8759E4F}"/>
    <dgm:cxn modelId="{ACA5010B-1DC5-3545-B77B-B28A215B8282}" srcId="{580BFC51-7DAD-6041-8BFE-B6A93A126009}" destId="{F15A78FA-9B0C-D54F-BEB6-4A8E680B958E}" srcOrd="0" destOrd="0" parTransId="{0B8C542D-B2BC-3246-ACF6-EF3D9C0A5705}" sibTransId="{ADF6C07E-644D-7842-9083-E95B1B867BD5}"/>
    <dgm:cxn modelId="{80C713FC-68F6-614F-96D2-5671C28D76A3}" srcId="{580BFC51-7DAD-6041-8BFE-B6A93A126009}" destId="{7C50DA15-658C-8B4E-BE77-C96BD8A588C8}" srcOrd="1" destOrd="0" parTransId="{60836732-4FF2-7142-9C31-D3E77B239F51}" sibTransId="{3C9262F0-6D91-E240-AD34-3AE9FAC4D93C}"/>
    <dgm:cxn modelId="{CDAEA3E5-FDBD-9749-A5C7-ACE06CBF996B}" srcId="{580BFC51-7DAD-6041-8BFE-B6A93A126009}" destId="{B58FAA05-B393-6B40-AADA-26231E863B93}" srcOrd="2" destOrd="0" parTransId="{8524A9C8-8483-0743-B395-68BEA854D0A1}" sibTransId="{E9EB715E-9E40-6547-AD1A-BD2E53151C7A}"/>
    <dgm:cxn modelId="{6B08687B-4727-B94B-8145-4247B787AF48}" type="presOf" srcId="{7C50DA15-658C-8B4E-BE77-C96BD8A588C8}" destId="{01341F08-EA0B-CB4F-9E94-39340D9D7B85}" srcOrd="0" destOrd="0" presId="urn:microsoft.com/office/officeart/2005/8/layout/process1"/>
    <dgm:cxn modelId="{9D6CE950-E61E-2C42-B1B3-CBFCA8DF53AE}" type="presOf" srcId="{580BFC51-7DAD-6041-8BFE-B6A93A126009}" destId="{B091A7E6-5EB6-864A-BE31-B7C1239536C5}" srcOrd="0" destOrd="0" presId="urn:microsoft.com/office/officeart/2005/8/layout/process1"/>
    <dgm:cxn modelId="{C8145282-EDD8-1645-AEDF-8CB7CF56A5CC}" type="presOf" srcId="{E9EB715E-9E40-6547-AD1A-BD2E53151C7A}" destId="{9AF55643-3869-5F47-B720-DCABB0DB62A6}" srcOrd="1" destOrd="0" presId="urn:microsoft.com/office/officeart/2005/8/layout/process1"/>
    <dgm:cxn modelId="{3994A8F1-8776-CD4B-896C-5A45F81DC3FB}" type="presOf" srcId="{3C9262F0-6D91-E240-AD34-3AE9FAC4D93C}" destId="{991BECB2-E5E7-D94F-90A0-E1BA007C3088}" srcOrd="0" destOrd="0" presId="urn:microsoft.com/office/officeart/2005/8/layout/process1"/>
    <dgm:cxn modelId="{793AF294-37B1-4E4B-8C23-E6471D2A7F57}" type="presParOf" srcId="{B091A7E6-5EB6-864A-BE31-B7C1239536C5}" destId="{5F98D502-0736-5C42-85BC-3D9633CBE91A}" srcOrd="0" destOrd="0" presId="urn:microsoft.com/office/officeart/2005/8/layout/process1"/>
    <dgm:cxn modelId="{360EBD5A-4E5C-614A-B101-E7451EDACCF0}" type="presParOf" srcId="{B091A7E6-5EB6-864A-BE31-B7C1239536C5}" destId="{A7BCFA64-2101-6F45-8DF2-E4A441B02F44}" srcOrd="1" destOrd="0" presId="urn:microsoft.com/office/officeart/2005/8/layout/process1"/>
    <dgm:cxn modelId="{35F4C179-7085-E649-9ABF-5B7088F5268A}" type="presParOf" srcId="{A7BCFA64-2101-6F45-8DF2-E4A441B02F44}" destId="{EF9CF2AB-321A-5F40-A22F-EEB45470E4CC}" srcOrd="0" destOrd="0" presId="urn:microsoft.com/office/officeart/2005/8/layout/process1"/>
    <dgm:cxn modelId="{26D5A80E-A1A7-EB4D-9D2D-94A3E9D94CC4}" type="presParOf" srcId="{B091A7E6-5EB6-864A-BE31-B7C1239536C5}" destId="{01341F08-EA0B-CB4F-9E94-39340D9D7B85}" srcOrd="2" destOrd="0" presId="urn:microsoft.com/office/officeart/2005/8/layout/process1"/>
    <dgm:cxn modelId="{19297FA1-24DA-4345-801F-DB35B3382785}" type="presParOf" srcId="{B091A7E6-5EB6-864A-BE31-B7C1239536C5}" destId="{991BECB2-E5E7-D94F-90A0-E1BA007C3088}" srcOrd="3" destOrd="0" presId="urn:microsoft.com/office/officeart/2005/8/layout/process1"/>
    <dgm:cxn modelId="{EAB21AED-85A7-4940-816E-AC040822BA1E}" type="presParOf" srcId="{991BECB2-E5E7-D94F-90A0-E1BA007C3088}" destId="{D2A5F55E-AB16-554B-9F48-391685758410}" srcOrd="0" destOrd="0" presId="urn:microsoft.com/office/officeart/2005/8/layout/process1"/>
    <dgm:cxn modelId="{C739636A-EB3B-0343-A4CA-3B58C4FB7015}" type="presParOf" srcId="{B091A7E6-5EB6-864A-BE31-B7C1239536C5}" destId="{2E9D1C4C-D839-D146-9DD7-E5C8C9C13337}" srcOrd="4" destOrd="0" presId="urn:microsoft.com/office/officeart/2005/8/layout/process1"/>
    <dgm:cxn modelId="{FF00415D-641E-0248-87F3-B3DFE0BFFCAF}" type="presParOf" srcId="{B091A7E6-5EB6-864A-BE31-B7C1239536C5}" destId="{6F04237C-8D42-1941-8BCF-F7B369B17623}" srcOrd="5" destOrd="0" presId="urn:microsoft.com/office/officeart/2005/8/layout/process1"/>
    <dgm:cxn modelId="{2AE76508-1F95-7643-B440-A6C181A1BF49}" type="presParOf" srcId="{6F04237C-8D42-1941-8BCF-F7B369B17623}" destId="{9AF55643-3869-5F47-B720-DCABB0DB62A6}" srcOrd="0" destOrd="0" presId="urn:microsoft.com/office/officeart/2005/8/layout/process1"/>
    <dgm:cxn modelId="{254C6992-47A7-854D-B8EA-248592FA9501}" type="presParOf" srcId="{B091A7E6-5EB6-864A-BE31-B7C1239536C5}" destId="{5A25C0A4-29CE-C949-A984-7F255287B509}"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A06BCB-6673-1F4D-AC90-E21324E744CA}" type="doc">
      <dgm:prSet loTypeId="urn:microsoft.com/office/officeart/2005/8/layout/venn3" loCatId="" qsTypeId="urn:microsoft.com/office/officeart/2005/8/quickstyle/simple5" qsCatId="simple" csTypeId="urn:microsoft.com/office/officeart/2005/8/colors/accent1_2" csCatId="accent1" phldr="1"/>
      <dgm:spPr/>
      <dgm:t>
        <a:bodyPr/>
        <a:lstStyle/>
        <a:p>
          <a:endParaRPr lang="en-US"/>
        </a:p>
      </dgm:t>
    </dgm:pt>
    <dgm:pt modelId="{36713F61-3F3C-1E4F-BC65-7FA7DF9E3D70}">
      <dgm:prSet phldrT="[Text]"/>
      <dgm:spPr/>
      <dgm:t>
        <a:bodyPr/>
        <a:lstStyle/>
        <a:p>
          <a:r>
            <a:rPr lang="en-US" dirty="0" smtClean="0"/>
            <a:t>Leading Change</a:t>
          </a:r>
          <a:endParaRPr lang="en-US" dirty="0"/>
        </a:p>
      </dgm:t>
    </dgm:pt>
    <dgm:pt modelId="{A054E89D-97FD-264F-A7C2-A1C9B94FABA6}" type="parTrans" cxnId="{99DFD7AF-1588-E64F-B273-C878291AD928}">
      <dgm:prSet/>
      <dgm:spPr/>
      <dgm:t>
        <a:bodyPr/>
        <a:lstStyle/>
        <a:p>
          <a:endParaRPr lang="en-US"/>
        </a:p>
      </dgm:t>
    </dgm:pt>
    <dgm:pt modelId="{5683197F-8536-0744-A455-222C27245AFB}" type="sibTrans" cxnId="{99DFD7AF-1588-E64F-B273-C878291AD928}">
      <dgm:prSet/>
      <dgm:spPr/>
      <dgm:t>
        <a:bodyPr/>
        <a:lstStyle/>
        <a:p>
          <a:endParaRPr lang="en-US"/>
        </a:p>
      </dgm:t>
    </dgm:pt>
    <dgm:pt modelId="{E94C0A2A-3C9E-994C-9BE5-CF58AD91C414}">
      <dgm:prSet phldrT="[Text]"/>
      <dgm:spPr/>
      <dgm:t>
        <a:bodyPr/>
        <a:lstStyle/>
        <a:p>
          <a:r>
            <a:rPr lang="en-US" dirty="0" smtClean="0"/>
            <a:t>Leading People</a:t>
          </a:r>
          <a:endParaRPr lang="en-US" dirty="0"/>
        </a:p>
      </dgm:t>
    </dgm:pt>
    <dgm:pt modelId="{30F4A8D3-F266-514B-987C-ABDF11724953}" type="parTrans" cxnId="{C0D86119-BA93-3443-9DCE-6D596C6BA6D7}">
      <dgm:prSet/>
      <dgm:spPr/>
      <dgm:t>
        <a:bodyPr/>
        <a:lstStyle/>
        <a:p>
          <a:endParaRPr lang="en-US"/>
        </a:p>
      </dgm:t>
    </dgm:pt>
    <dgm:pt modelId="{47265704-A1C4-844F-B1D8-A328B54C46F7}" type="sibTrans" cxnId="{C0D86119-BA93-3443-9DCE-6D596C6BA6D7}">
      <dgm:prSet/>
      <dgm:spPr/>
      <dgm:t>
        <a:bodyPr/>
        <a:lstStyle/>
        <a:p>
          <a:endParaRPr lang="en-US"/>
        </a:p>
      </dgm:t>
    </dgm:pt>
    <dgm:pt modelId="{8F0A0E12-003B-2B4F-8078-64202F50260E}">
      <dgm:prSet phldrT="[Text]"/>
      <dgm:spPr/>
      <dgm:t>
        <a:bodyPr/>
        <a:lstStyle/>
        <a:p>
          <a:r>
            <a:rPr lang="en-US" dirty="0" smtClean="0"/>
            <a:t>Results Driven</a:t>
          </a:r>
          <a:endParaRPr lang="en-US" dirty="0"/>
        </a:p>
      </dgm:t>
    </dgm:pt>
    <dgm:pt modelId="{0A11C3F5-0E00-7B40-BF52-F25829398A52}" type="parTrans" cxnId="{0B351D4B-43CF-0A44-A681-DF919310CC24}">
      <dgm:prSet/>
      <dgm:spPr/>
      <dgm:t>
        <a:bodyPr/>
        <a:lstStyle/>
        <a:p>
          <a:endParaRPr lang="en-US"/>
        </a:p>
      </dgm:t>
    </dgm:pt>
    <dgm:pt modelId="{635CA97B-EFD8-A243-B2C0-C14DE7D07CAF}" type="sibTrans" cxnId="{0B351D4B-43CF-0A44-A681-DF919310CC24}">
      <dgm:prSet/>
      <dgm:spPr/>
      <dgm:t>
        <a:bodyPr/>
        <a:lstStyle/>
        <a:p>
          <a:endParaRPr lang="en-US"/>
        </a:p>
      </dgm:t>
    </dgm:pt>
    <dgm:pt modelId="{DF2A22A1-5681-9B42-8EB0-8592C90ACBAB}">
      <dgm:prSet phldrT="[Text]"/>
      <dgm:spPr/>
      <dgm:t>
        <a:bodyPr/>
        <a:lstStyle/>
        <a:p>
          <a:r>
            <a:rPr lang="en-US" dirty="0" smtClean="0"/>
            <a:t>Business Acumen</a:t>
          </a:r>
          <a:endParaRPr lang="en-US" dirty="0"/>
        </a:p>
      </dgm:t>
    </dgm:pt>
    <dgm:pt modelId="{032B9D97-EE34-E34C-AAD4-9AEA6A3C0148}" type="parTrans" cxnId="{9453D501-6914-EE4C-A3C4-17BCCA5DEF74}">
      <dgm:prSet/>
      <dgm:spPr/>
      <dgm:t>
        <a:bodyPr/>
        <a:lstStyle/>
        <a:p>
          <a:endParaRPr lang="en-US"/>
        </a:p>
      </dgm:t>
    </dgm:pt>
    <dgm:pt modelId="{3E1FE323-4A9D-8A45-AC18-C07777C075BE}" type="sibTrans" cxnId="{9453D501-6914-EE4C-A3C4-17BCCA5DEF74}">
      <dgm:prSet/>
      <dgm:spPr/>
      <dgm:t>
        <a:bodyPr/>
        <a:lstStyle/>
        <a:p>
          <a:endParaRPr lang="en-US"/>
        </a:p>
      </dgm:t>
    </dgm:pt>
    <dgm:pt modelId="{931F5005-4096-7043-BEEE-B672DB3C7285}">
      <dgm:prSet phldrT="[Text]"/>
      <dgm:spPr/>
      <dgm:t>
        <a:bodyPr/>
        <a:lstStyle/>
        <a:p>
          <a:r>
            <a:rPr lang="en-US" dirty="0" smtClean="0"/>
            <a:t>Building Coalitions</a:t>
          </a:r>
          <a:endParaRPr lang="en-US" dirty="0"/>
        </a:p>
      </dgm:t>
    </dgm:pt>
    <dgm:pt modelId="{60E2A3D8-ABDB-7E49-B174-09C1E52EB6D7}" type="parTrans" cxnId="{F9EC563B-E2F3-8D40-98AE-9B35FCDB8307}">
      <dgm:prSet/>
      <dgm:spPr/>
      <dgm:t>
        <a:bodyPr/>
        <a:lstStyle/>
        <a:p>
          <a:endParaRPr lang="en-US"/>
        </a:p>
      </dgm:t>
    </dgm:pt>
    <dgm:pt modelId="{F21F8D99-7A3C-C14A-8EDC-A4BE3FFB2B2C}" type="sibTrans" cxnId="{F9EC563B-E2F3-8D40-98AE-9B35FCDB8307}">
      <dgm:prSet/>
      <dgm:spPr/>
      <dgm:t>
        <a:bodyPr/>
        <a:lstStyle/>
        <a:p>
          <a:endParaRPr lang="en-US"/>
        </a:p>
      </dgm:t>
    </dgm:pt>
    <dgm:pt modelId="{D6AAABF7-70D7-1E4D-8E08-3490121BECBE}" type="pres">
      <dgm:prSet presAssocID="{DBA06BCB-6673-1F4D-AC90-E21324E744CA}" presName="Name0" presStyleCnt="0">
        <dgm:presLayoutVars>
          <dgm:dir/>
          <dgm:resizeHandles val="exact"/>
        </dgm:presLayoutVars>
      </dgm:prSet>
      <dgm:spPr/>
      <dgm:t>
        <a:bodyPr/>
        <a:lstStyle/>
        <a:p>
          <a:endParaRPr lang="en-US"/>
        </a:p>
      </dgm:t>
    </dgm:pt>
    <dgm:pt modelId="{B17BB3C8-FFCC-8648-9FB9-2C74F362E8BB}" type="pres">
      <dgm:prSet presAssocID="{36713F61-3F3C-1E4F-BC65-7FA7DF9E3D70}" presName="Name5" presStyleLbl="vennNode1" presStyleIdx="0" presStyleCnt="5">
        <dgm:presLayoutVars>
          <dgm:bulletEnabled val="1"/>
        </dgm:presLayoutVars>
      </dgm:prSet>
      <dgm:spPr/>
      <dgm:t>
        <a:bodyPr/>
        <a:lstStyle/>
        <a:p>
          <a:endParaRPr lang="en-US"/>
        </a:p>
      </dgm:t>
    </dgm:pt>
    <dgm:pt modelId="{8760976E-37E4-CF41-A723-D93E3DF2A6D8}" type="pres">
      <dgm:prSet presAssocID="{5683197F-8536-0744-A455-222C27245AFB}" presName="space" presStyleCnt="0"/>
      <dgm:spPr/>
    </dgm:pt>
    <dgm:pt modelId="{8EFAE1C1-F187-D547-A72B-231C72DDC4BA}" type="pres">
      <dgm:prSet presAssocID="{E94C0A2A-3C9E-994C-9BE5-CF58AD91C414}" presName="Name5" presStyleLbl="vennNode1" presStyleIdx="1" presStyleCnt="5">
        <dgm:presLayoutVars>
          <dgm:bulletEnabled val="1"/>
        </dgm:presLayoutVars>
      </dgm:prSet>
      <dgm:spPr/>
      <dgm:t>
        <a:bodyPr/>
        <a:lstStyle/>
        <a:p>
          <a:endParaRPr lang="en-US"/>
        </a:p>
      </dgm:t>
    </dgm:pt>
    <dgm:pt modelId="{3D95C42C-220D-8948-B776-87F2CE27D428}" type="pres">
      <dgm:prSet presAssocID="{47265704-A1C4-844F-B1D8-A328B54C46F7}" presName="space" presStyleCnt="0"/>
      <dgm:spPr/>
    </dgm:pt>
    <dgm:pt modelId="{A8F32913-E318-1141-817C-D9BB80DB4C92}" type="pres">
      <dgm:prSet presAssocID="{8F0A0E12-003B-2B4F-8078-64202F50260E}" presName="Name5" presStyleLbl="vennNode1" presStyleIdx="2" presStyleCnt="5">
        <dgm:presLayoutVars>
          <dgm:bulletEnabled val="1"/>
        </dgm:presLayoutVars>
      </dgm:prSet>
      <dgm:spPr/>
      <dgm:t>
        <a:bodyPr/>
        <a:lstStyle/>
        <a:p>
          <a:endParaRPr lang="en-US"/>
        </a:p>
      </dgm:t>
    </dgm:pt>
    <dgm:pt modelId="{2AC13CE5-DD23-7241-880D-39A5F0E8D746}" type="pres">
      <dgm:prSet presAssocID="{635CA97B-EFD8-A243-B2C0-C14DE7D07CAF}" presName="space" presStyleCnt="0"/>
      <dgm:spPr/>
    </dgm:pt>
    <dgm:pt modelId="{37C11047-410F-E44C-83C9-342B283A3CED}" type="pres">
      <dgm:prSet presAssocID="{DF2A22A1-5681-9B42-8EB0-8592C90ACBAB}" presName="Name5" presStyleLbl="vennNode1" presStyleIdx="3" presStyleCnt="5">
        <dgm:presLayoutVars>
          <dgm:bulletEnabled val="1"/>
        </dgm:presLayoutVars>
      </dgm:prSet>
      <dgm:spPr/>
      <dgm:t>
        <a:bodyPr/>
        <a:lstStyle/>
        <a:p>
          <a:endParaRPr lang="en-US"/>
        </a:p>
      </dgm:t>
    </dgm:pt>
    <dgm:pt modelId="{7D0E12BB-0699-764B-B80E-F080D8346735}" type="pres">
      <dgm:prSet presAssocID="{3E1FE323-4A9D-8A45-AC18-C07777C075BE}" presName="space" presStyleCnt="0"/>
      <dgm:spPr/>
    </dgm:pt>
    <dgm:pt modelId="{44A568FE-E677-9147-A8C1-5285B699D72A}" type="pres">
      <dgm:prSet presAssocID="{931F5005-4096-7043-BEEE-B672DB3C7285}" presName="Name5" presStyleLbl="vennNode1" presStyleIdx="4" presStyleCnt="5">
        <dgm:presLayoutVars>
          <dgm:bulletEnabled val="1"/>
        </dgm:presLayoutVars>
      </dgm:prSet>
      <dgm:spPr/>
      <dgm:t>
        <a:bodyPr/>
        <a:lstStyle/>
        <a:p>
          <a:endParaRPr lang="en-US"/>
        </a:p>
      </dgm:t>
    </dgm:pt>
  </dgm:ptLst>
  <dgm:cxnLst>
    <dgm:cxn modelId="{F9EC563B-E2F3-8D40-98AE-9B35FCDB8307}" srcId="{DBA06BCB-6673-1F4D-AC90-E21324E744CA}" destId="{931F5005-4096-7043-BEEE-B672DB3C7285}" srcOrd="4" destOrd="0" parTransId="{60E2A3D8-ABDB-7E49-B174-09C1E52EB6D7}" sibTransId="{F21F8D99-7A3C-C14A-8EDC-A4BE3FFB2B2C}"/>
    <dgm:cxn modelId="{0B351D4B-43CF-0A44-A681-DF919310CC24}" srcId="{DBA06BCB-6673-1F4D-AC90-E21324E744CA}" destId="{8F0A0E12-003B-2B4F-8078-64202F50260E}" srcOrd="2" destOrd="0" parTransId="{0A11C3F5-0E00-7B40-BF52-F25829398A52}" sibTransId="{635CA97B-EFD8-A243-B2C0-C14DE7D07CAF}"/>
    <dgm:cxn modelId="{9453D501-6914-EE4C-A3C4-17BCCA5DEF74}" srcId="{DBA06BCB-6673-1F4D-AC90-E21324E744CA}" destId="{DF2A22A1-5681-9B42-8EB0-8592C90ACBAB}" srcOrd="3" destOrd="0" parTransId="{032B9D97-EE34-E34C-AAD4-9AEA6A3C0148}" sibTransId="{3E1FE323-4A9D-8A45-AC18-C07777C075BE}"/>
    <dgm:cxn modelId="{99DFD7AF-1588-E64F-B273-C878291AD928}" srcId="{DBA06BCB-6673-1F4D-AC90-E21324E744CA}" destId="{36713F61-3F3C-1E4F-BC65-7FA7DF9E3D70}" srcOrd="0" destOrd="0" parTransId="{A054E89D-97FD-264F-A7C2-A1C9B94FABA6}" sibTransId="{5683197F-8536-0744-A455-222C27245AFB}"/>
    <dgm:cxn modelId="{C2DDB40E-5CDF-BD4D-99BC-3E13BF0F8A8C}" type="presOf" srcId="{8F0A0E12-003B-2B4F-8078-64202F50260E}" destId="{A8F32913-E318-1141-817C-D9BB80DB4C92}" srcOrd="0" destOrd="0" presId="urn:microsoft.com/office/officeart/2005/8/layout/venn3"/>
    <dgm:cxn modelId="{C0D86119-BA93-3443-9DCE-6D596C6BA6D7}" srcId="{DBA06BCB-6673-1F4D-AC90-E21324E744CA}" destId="{E94C0A2A-3C9E-994C-9BE5-CF58AD91C414}" srcOrd="1" destOrd="0" parTransId="{30F4A8D3-F266-514B-987C-ABDF11724953}" sibTransId="{47265704-A1C4-844F-B1D8-A328B54C46F7}"/>
    <dgm:cxn modelId="{E9184D31-3BF4-3D47-AFE0-5DD09F5058EF}" type="presOf" srcId="{DBA06BCB-6673-1F4D-AC90-E21324E744CA}" destId="{D6AAABF7-70D7-1E4D-8E08-3490121BECBE}" srcOrd="0" destOrd="0" presId="urn:microsoft.com/office/officeart/2005/8/layout/venn3"/>
    <dgm:cxn modelId="{3410574B-0464-0D46-9DD1-CB9C2347C171}" type="presOf" srcId="{931F5005-4096-7043-BEEE-B672DB3C7285}" destId="{44A568FE-E677-9147-A8C1-5285B699D72A}" srcOrd="0" destOrd="0" presId="urn:microsoft.com/office/officeart/2005/8/layout/venn3"/>
    <dgm:cxn modelId="{39CA9794-B749-5942-8978-6A2986C88A91}" type="presOf" srcId="{E94C0A2A-3C9E-994C-9BE5-CF58AD91C414}" destId="{8EFAE1C1-F187-D547-A72B-231C72DDC4BA}" srcOrd="0" destOrd="0" presId="urn:microsoft.com/office/officeart/2005/8/layout/venn3"/>
    <dgm:cxn modelId="{97B75546-36CB-ED45-A604-418D986A6B9A}" type="presOf" srcId="{36713F61-3F3C-1E4F-BC65-7FA7DF9E3D70}" destId="{B17BB3C8-FFCC-8648-9FB9-2C74F362E8BB}" srcOrd="0" destOrd="0" presId="urn:microsoft.com/office/officeart/2005/8/layout/venn3"/>
    <dgm:cxn modelId="{2E3083B3-4F05-A449-8143-F59DA8C92595}" type="presOf" srcId="{DF2A22A1-5681-9B42-8EB0-8592C90ACBAB}" destId="{37C11047-410F-E44C-83C9-342B283A3CED}" srcOrd="0" destOrd="0" presId="urn:microsoft.com/office/officeart/2005/8/layout/venn3"/>
    <dgm:cxn modelId="{A1D3D344-5BC2-D743-8928-EF509511EB59}" type="presParOf" srcId="{D6AAABF7-70D7-1E4D-8E08-3490121BECBE}" destId="{B17BB3C8-FFCC-8648-9FB9-2C74F362E8BB}" srcOrd="0" destOrd="0" presId="urn:microsoft.com/office/officeart/2005/8/layout/venn3"/>
    <dgm:cxn modelId="{BFF2C497-D28E-8D4D-A1D0-730C7DE5CA0A}" type="presParOf" srcId="{D6AAABF7-70D7-1E4D-8E08-3490121BECBE}" destId="{8760976E-37E4-CF41-A723-D93E3DF2A6D8}" srcOrd="1" destOrd="0" presId="urn:microsoft.com/office/officeart/2005/8/layout/venn3"/>
    <dgm:cxn modelId="{A8B3B539-38E9-4A45-A04D-40C3D492DB78}" type="presParOf" srcId="{D6AAABF7-70D7-1E4D-8E08-3490121BECBE}" destId="{8EFAE1C1-F187-D547-A72B-231C72DDC4BA}" srcOrd="2" destOrd="0" presId="urn:microsoft.com/office/officeart/2005/8/layout/venn3"/>
    <dgm:cxn modelId="{F32FFC8C-6832-0F44-8BE3-91AB27225C11}" type="presParOf" srcId="{D6AAABF7-70D7-1E4D-8E08-3490121BECBE}" destId="{3D95C42C-220D-8948-B776-87F2CE27D428}" srcOrd="3" destOrd="0" presId="urn:microsoft.com/office/officeart/2005/8/layout/venn3"/>
    <dgm:cxn modelId="{5EE0FB5D-627B-844F-9093-A8B6BFEE9DAA}" type="presParOf" srcId="{D6AAABF7-70D7-1E4D-8E08-3490121BECBE}" destId="{A8F32913-E318-1141-817C-D9BB80DB4C92}" srcOrd="4" destOrd="0" presId="urn:microsoft.com/office/officeart/2005/8/layout/venn3"/>
    <dgm:cxn modelId="{063CAA67-0130-AD4A-A759-A2120C1233B8}" type="presParOf" srcId="{D6AAABF7-70D7-1E4D-8E08-3490121BECBE}" destId="{2AC13CE5-DD23-7241-880D-39A5F0E8D746}" srcOrd="5" destOrd="0" presId="urn:microsoft.com/office/officeart/2005/8/layout/venn3"/>
    <dgm:cxn modelId="{63E942E8-CF9A-E448-A265-303D95EA58E2}" type="presParOf" srcId="{D6AAABF7-70D7-1E4D-8E08-3490121BECBE}" destId="{37C11047-410F-E44C-83C9-342B283A3CED}" srcOrd="6" destOrd="0" presId="urn:microsoft.com/office/officeart/2005/8/layout/venn3"/>
    <dgm:cxn modelId="{A9F7BC23-D13F-E54D-8131-CCCCE9C91FE5}" type="presParOf" srcId="{D6AAABF7-70D7-1E4D-8E08-3490121BECBE}" destId="{7D0E12BB-0699-764B-B80E-F080D8346735}" srcOrd="7" destOrd="0" presId="urn:microsoft.com/office/officeart/2005/8/layout/venn3"/>
    <dgm:cxn modelId="{11184CF0-862E-F64A-A0F7-AE137D7B5AEF}" type="presParOf" srcId="{D6AAABF7-70D7-1E4D-8E08-3490121BECBE}" destId="{44A568FE-E677-9147-A8C1-5285B699D72A}"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28634-E625-1348-8557-CF9057DE1106}">
      <dsp:nvSpPr>
        <dsp:cNvPr id="0" name=""/>
        <dsp:cNvSpPr/>
      </dsp:nvSpPr>
      <dsp:spPr>
        <a:xfrm>
          <a:off x="1980903" y="0"/>
          <a:ext cx="4716047" cy="471604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09E2890-3CD6-994E-873D-181BCCA98FD2}">
      <dsp:nvSpPr>
        <dsp:cNvPr id="0" name=""/>
        <dsp:cNvSpPr/>
      </dsp:nvSpPr>
      <dsp:spPr>
        <a:xfrm>
          <a:off x="2428928" y="448024"/>
          <a:ext cx="1839258" cy="1839258"/>
        </a:xfrm>
        <a:prstGeom prst="round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Post Vacancy Announcement</a:t>
          </a:r>
          <a:endParaRPr lang="en-US" sz="1600" kern="1200" dirty="0"/>
        </a:p>
      </dsp:txBody>
      <dsp:txXfrm>
        <a:off x="2518713" y="537809"/>
        <a:ext cx="1659688" cy="1659688"/>
      </dsp:txXfrm>
    </dsp:sp>
    <dsp:sp modelId="{BAFB2CA3-B8A0-8842-BDAA-7DD7B5ACCD63}">
      <dsp:nvSpPr>
        <dsp:cNvPr id="0" name=""/>
        <dsp:cNvSpPr/>
      </dsp:nvSpPr>
      <dsp:spPr>
        <a:xfrm>
          <a:off x="4409668" y="448024"/>
          <a:ext cx="1839258" cy="1839258"/>
        </a:xfrm>
        <a:prstGeom prst="round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Reinstate Former SES</a:t>
          </a:r>
          <a:endParaRPr lang="en-US" sz="1600" kern="1200" dirty="0"/>
        </a:p>
      </dsp:txBody>
      <dsp:txXfrm>
        <a:off x="4499453" y="537809"/>
        <a:ext cx="1659688" cy="1659688"/>
      </dsp:txXfrm>
    </dsp:sp>
    <dsp:sp modelId="{69400BB1-02C8-BD4F-86A2-7B19551C52EF}">
      <dsp:nvSpPr>
        <dsp:cNvPr id="0" name=""/>
        <dsp:cNvSpPr/>
      </dsp:nvSpPr>
      <dsp:spPr>
        <a:xfrm>
          <a:off x="2428928" y="2428764"/>
          <a:ext cx="1839258" cy="1839258"/>
        </a:xfrm>
        <a:prstGeom prst="round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Reassign/Transfer Current SES</a:t>
          </a:r>
          <a:endParaRPr lang="en-US" sz="1600" kern="1200" dirty="0"/>
        </a:p>
      </dsp:txBody>
      <dsp:txXfrm>
        <a:off x="2518713" y="2518549"/>
        <a:ext cx="1659688" cy="1659688"/>
      </dsp:txXfrm>
    </dsp:sp>
    <dsp:sp modelId="{9E52A7BF-6240-B341-95B3-C7C4B8825AC1}">
      <dsp:nvSpPr>
        <dsp:cNvPr id="0" name=""/>
        <dsp:cNvSpPr/>
      </dsp:nvSpPr>
      <dsp:spPr>
        <a:xfrm>
          <a:off x="4409668" y="2428764"/>
          <a:ext cx="1839258" cy="1839258"/>
        </a:xfrm>
        <a:prstGeom prst="round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Appoint CDP Graduate</a:t>
          </a:r>
          <a:endParaRPr lang="en-US" sz="1600" kern="1200" dirty="0"/>
        </a:p>
      </dsp:txBody>
      <dsp:txXfrm>
        <a:off x="4499453" y="2518549"/>
        <a:ext cx="1659688" cy="1659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8D502-0736-5C42-85BC-3D9633CBE91A}">
      <dsp:nvSpPr>
        <dsp:cNvPr id="0" name=""/>
        <dsp:cNvSpPr/>
      </dsp:nvSpPr>
      <dsp:spPr>
        <a:xfrm>
          <a:off x="5134" y="1223333"/>
          <a:ext cx="1591716" cy="1223632"/>
        </a:xfrm>
        <a:prstGeom prst="roundRect">
          <a:avLst>
            <a:gd name="adj" fmla="val 1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Agency chooses selection method</a:t>
          </a:r>
          <a:endParaRPr lang="en-US" sz="1800" kern="1200" dirty="0"/>
        </a:p>
      </dsp:txBody>
      <dsp:txXfrm>
        <a:off x="40973" y="1259172"/>
        <a:ext cx="1520038" cy="1151954"/>
      </dsp:txXfrm>
    </dsp:sp>
    <dsp:sp modelId="{A7BCFA64-2101-6F45-8DF2-E4A441B02F44}">
      <dsp:nvSpPr>
        <dsp:cNvPr id="0" name=""/>
        <dsp:cNvSpPr/>
      </dsp:nvSpPr>
      <dsp:spPr>
        <a:xfrm>
          <a:off x="1756023" y="1637777"/>
          <a:ext cx="337443" cy="39474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56023" y="1716726"/>
        <a:ext cx="236210" cy="236847"/>
      </dsp:txXfrm>
    </dsp:sp>
    <dsp:sp modelId="{01341F08-EA0B-CB4F-9E94-39340D9D7B85}">
      <dsp:nvSpPr>
        <dsp:cNvPr id="0" name=""/>
        <dsp:cNvSpPr/>
      </dsp:nvSpPr>
      <dsp:spPr>
        <a:xfrm>
          <a:off x="2233538" y="1223333"/>
          <a:ext cx="1591716" cy="1223632"/>
        </a:xfrm>
        <a:prstGeom prst="roundRect">
          <a:avLst>
            <a:gd name="adj" fmla="val 1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Agency advertises publicly</a:t>
          </a:r>
          <a:endParaRPr lang="en-US" sz="1800" kern="1200" dirty="0"/>
        </a:p>
      </dsp:txBody>
      <dsp:txXfrm>
        <a:off x="2269377" y="1259172"/>
        <a:ext cx="1520038" cy="1151954"/>
      </dsp:txXfrm>
    </dsp:sp>
    <dsp:sp modelId="{991BECB2-E5E7-D94F-90A0-E1BA007C3088}">
      <dsp:nvSpPr>
        <dsp:cNvPr id="0" name=""/>
        <dsp:cNvSpPr/>
      </dsp:nvSpPr>
      <dsp:spPr>
        <a:xfrm>
          <a:off x="3984426" y="1637777"/>
          <a:ext cx="337443" cy="39474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984426" y="1716726"/>
        <a:ext cx="236210" cy="236847"/>
      </dsp:txXfrm>
    </dsp:sp>
    <dsp:sp modelId="{2E9D1C4C-D839-D146-9DD7-E5C8C9C13337}">
      <dsp:nvSpPr>
        <dsp:cNvPr id="0" name=""/>
        <dsp:cNvSpPr/>
      </dsp:nvSpPr>
      <dsp:spPr>
        <a:xfrm>
          <a:off x="4461941" y="1223333"/>
          <a:ext cx="1591716" cy="1223632"/>
        </a:xfrm>
        <a:prstGeom prst="roundRect">
          <a:avLst>
            <a:gd name="adj" fmla="val 1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Candidates apply</a:t>
          </a:r>
          <a:endParaRPr lang="en-US" sz="1800" kern="1200" dirty="0"/>
        </a:p>
      </dsp:txBody>
      <dsp:txXfrm>
        <a:off x="4497780" y="1259172"/>
        <a:ext cx="1520038" cy="1151954"/>
      </dsp:txXfrm>
    </dsp:sp>
    <dsp:sp modelId="{6F04237C-8D42-1941-8BCF-F7B369B17623}">
      <dsp:nvSpPr>
        <dsp:cNvPr id="0" name=""/>
        <dsp:cNvSpPr/>
      </dsp:nvSpPr>
      <dsp:spPr>
        <a:xfrm>
          <a:off x="6212830" y="1637777"/>
          <a:ext cx="337443" cy="39474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212830" y="1716726"/>
        <a:ext cx="236210" cy="236847"/>
      </dsp:txXfrm>
    </dsp:sp>
    <dsp:sp modelId="{5A25C0A4-29CE-C949-A984-7F255287B509}">
      <dsp:nvSpPr>
        <dsp:cNvPr id="0" name=""/>
        <dsp:cNvSpPr/>
      </dsp:nvSpPr>
      <dsp:spPr>
        <a:xfrm>
          <a:off x="6690345" y="1223333"/>
          <a:ext cx="1591716" cy="1223632"/>
        </a:xfrm>
        <a:prstGeom prst="roundRect">
          <a:avLst>
            <a:gd name="adj" fmla="val 1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Agency reviews and ranks candidates</a:t>
          </a:r>
        </a:p>
      </dsp:txBody>
      <dsp:txXfrm>
        <a:off x="6726184" y="1259172"/>
        <a:ext cx="1520038" cy="1151954"/>
      </dsp:txXfrm>
    </dsp:sp>
    <dsp:sp modelId="{23354B8A-E60A-FF47-9FA3-0D116A212BEB}">
      <dsp:nvSpPr>
        <dsp:cNvPr id="0" name=""/>
        <dsp:cNvSpPr/>
      </dsp:nvSpPr>
      <dsp:spPr>
        <a:xfrm>
          <a:off x="8441233" y="1637777"/>
          <a:ext cx="337443" cy="39474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8441233" y="1716726"/>
        <a:ext cx="236210" cy="236847"/>
      </dsp:txXfrm>
    </dsp:sp>
    <dsp:sp modelId="{03EB8545-E1B9-F644-B4EE-EC09A8BC40D5}">
      <dsp:nvSpPr>
        <dsp:cNvPr id="0" name=""/>
        <dsp:cNvSpPr/>
      </dsp:nvSpPr>
      <dsp:spPr>
        <a:xfrm>
          <a:off x="8918748" y="1223333"/>
          <a:ext cx="1591716" cy="1223632"/>
        </a:xfrm>
        <a:prstGeom prst="roundRect">
          <a:avLst>
            <a:gd name="adj" fmla="val 1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Agency ERB recommends best qualified</a:t>
          </a:r>
        </a:p>
      </dsp:txBody>
      <dsp:txXfrm>
        <a:off x="8954587" y="1259172"/>
        <a:ext cx="1520038" cy="11519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8D502-0736-5C42-85BC-3D9633CBE91A}">
      <dsp:nvSpPr>
        <dsp:cNvPr id="0" name=""/>
        <dsp:cNvSpPr/>
      </dsp:nvSpPr>
      <dsp:spPr>
        <a:xfrm>
          <a:off x="3661" y="686925"/>
          <a:ext cx="1600678" cy="1230521"/>
        </a:xfrm>
        <a:prstGeom prst="roundRect">
          <a:avLst>
            <a:gd name="adj" fmla="val 1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Agency selects and certifies qualifications</a:t>
          </a:r>
          <a:endParaRPr lang="en-US" sz="1800" kern="1200" dirty="0"/>
        </a:p>
      </dsp:txBody>
      <dsp:txXfrm>
        <a:off x="39702" y="722966"/>
        <a:ext cx="1528596" cy="1158439"/>
      </dsp:txXfrm>
    </dsp:sp>
    <dsp:sp modelId="{A7BCFA64-2101-6F45-8DF2-E4A441B02F44}">
      <dsp:nvSpPr>
        <dsp:cNvPr id="0" name=""/>
        <dsp:cNvSpPr/>
      </dsp:nvSpPr>
      <dsp:spPr>
        <a:xfrm>
          <a:off x="1764407" y="1103702"/>
          <a:ext cx="339343" cy="39696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64407" y="1183096"/>
        <a:ext cx="237540" cy="238180"/>
      </dsp:txXfrm>
    </dsp:sp>
    <dsp:sp modelId="{01341F08-EA0B-CB4F-9E94-39340D9D7B85}">
      <dsp:nvSpPr>
        <dsp:cNvPr id="0" name=""/>
        <dsp:cNvSpPr/>
      </dsp:nvSpPr>
      <dsp:spPr>
        <a:xfrm>
          <a:off x="2244611" y="686925"/>
          <a:ext cx="1600678" cy="1230521"/>
        </a:xfrm>
        <a:prstGeom prst="roundRect">
          <a:avLst>
            <a:gd name="adj" fmla="val 1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Agency submits package to OPM QRB*</a:t>
          </a:r>
          <a:endParaRPr lang="en-US" sz="1800" kern="1200" dirty="0"/>
        </a:p>
      </dsp:txBody>
      <dsp:txXfrm>
        <a:off x="2280652" y="722966"/>
        <a:ext cx="1528596" cy="1158439"/>
      </dsp:txXfrm>
    </dsp:sp>
    <dsp:sp modelId="{991BECB2-E5E7-D94F-90A0-E1BA007C3088}">
      <dsp:nvSpPr>
        <dsp:cNvPr id="0" name=""/>
        <dsp:cNvSpPr/>
      </dsp:nvSpPr>
      <dsp:spPr>
        <a:xfrm>
          <a:off x="4005357" y="1103702"/>
          <a:ext cx="339343" cy="39696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05357" y="1183096"/>
        <a:ext cx="237540" cy="238180"/>
      </dsp:txXfrm>
    </dsp:sp>
    <dsp:sp modelId="{2E9D1C4C-D839-D146-9DD7-E5C8C9C13337}">
      <dsp:nvSpPr>
        <dsp:cNvPr id="0" name=""/>
        <dsp:cNvSpPr/>
      </dsp:nvSpPr>
      <dsp:spPr>
        <a:xfrm>
          <a:off x="4485561" y="686925"/>
          <a:ext cx="1600678" cy="1230521"/>
        </a:xfrm>
        <a:prstGeom prst="roundRect">
          <a:avLst>
            <a:gd name="adj" fmla="val 1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OPM QRB reviews and certifies*</a:t>
          </a:r>
          <a:endParaRPr lang="en-US" sz="1800" kern="1200" dirty="0"/>
        </a:p>
      </dsp:txBody>
      <dsp:txXfrm>
        <a:off x="4521602" y="722966"/>
        <a:ext cx="1528596" cy="1158439"/>
      </dsp:txXfrm>
    </dsp:sp>
    <dsp:sp modelId="{6F04237C-8D42-1941-8BCF-F7B369B17623}">
      <dsp:nvSpPr>
        <dsp:cNvPr id="0" name=""/>
        <dsp:cNvSpPr/>
      </dsp:nvSpPr>
      <dsp:spPr>
        <a:xfrm>
          <a:off x="6246307" y="1103702"/>
          <a:ext cx="339343" cy="39696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246307" y="1183096"/>
        <a:ext cx="237540" cy="238180"/>
      </dsp:txXfrm>
    </dsp:sp>
    <dsp:sp modelId="{5A25C0A4-29CE-C949-A984-7F255287B509}">
      <dsp:nvSpPr>
        <dsp:cNvPr id="0" name=""/>
        <dsp:cNvSpPr/>
      </dsp:nvSpPr>
      <dsp:spPr>
        <a:xfrm>
          <a:off x="6726511" y="686925"/>
          <a:ext cx="1600678" cy="1230521"/>
        </a:xfrm>
        <a:prstGeom prst="roundRect">
          <a:avLst>
            <a:gd name="adj" fmla="val 1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Agency appoints candidate to position</a:t>
          </a:r>
        </a:p>
      </dsp:txBody>
      <dsp:txXfrm>
        <a:off x="6762552" y="722966"/>
        <a:ext cx="1528596" cy="11584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BB3C8-FFCC-8648-9FB9-2C74F362E8BB}">
      <dsp:nvSpPr>
        <dsp:cNvPr id="0" name=""/>
        <dsp:cNvSpPr/>
      </dsp:nvSpPr>
      <dsp:spPr>
        <a:xfrm>
          <a:off x="1283" y="583598"/>
          <a:ext cx="2503103" cy="2503103"/>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7754" tIns="36830" rIns="137754" bIns="36830" numCol="1" spcCol="1270" anchor="ctr" anchorCtr="0">
          <a:noAutofit/>
        </a:bodyPr>
        <a:lstStyle/>
        <a:p>
          <a:pPr lvl="0" algn="ctr" defTabSz="1289050">
            <a:lnSpc>
              <a:spcPct val="90000"/>
            </a:lnSpc>
            <a:spcBef>
              <a:spcPct val="0"/>
            </a:spcBef>
            <a:spcAft>
              <a:spcPct val="35000"/>
            </a:spcAft>
          </a:pPr>
          <a:r>
            <a:rPr lang="en-US" sz="2900" kern="1200" dirty="0" smtClean="0"/>
            <a:t>Leading Change</a:t>
          </a:r>
          <a:endParaRPr lang="en-US" sz="2900" kern="1200" dirty="0"/>
        </a:p>
      </dsp:txBody>
      <dsp:txXfrm>
        <a:off x="367854" y="950169"/>
        <a:ext cx="1769961" cy="1769961"/>
      </dsp:txXfrm>
    </dsp:sp>
    <dsp:sp modelId="{8EFAE1C1-F187-D547-A72B-231C72DDC4BA}">
      <dsp:nvSpPr>
        <dsp:cNvPr id="0" name=""/>
        <dsp:cNvSpPr/>
      </dsp:nvSpPr>
      <dsp:spPr>
        <a:xfrm>
          <a:off x="2003766" y="583598"/>
          <a:ext cx="2503103" cy="2503103"/>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7754" tIns="36830" rIns="137754" bIns="36830" numCol="1" spcCol="1270" anchor="ctr" anchorCtr="0">
          <a:noAutofit/>
        </a:bodyPr>
        <a:lstStyle/>
        <a:p>
          <a:pPr lvl="0" algn="ctr" defTabSz="1289050">
            <a:lnSpc>
              <a:spcPct val="90000"/>
            </a:lnSpc>
            <a:spcBef>
              <a:spcPct val="0"/>
            </a:spcBef>
            <a:spcAft>
              <a:spcPct val="35000"/>
            </a:spcAft>
          </a:pPr>
          <a:r>
            <a:rPr lang="en-US" sz="2900" kern="1200" dirty="0" smtClean="0"/>
            <a:t>Leading People</a:t>
          </a:r>
          <a:endParaRPr lang="en-US" sz="2900" kern="1200" dirty="0"/>
        </a:p>
      </dsp:txBody>
      <dsp:txXfrm>
        <a:off x="2370337" y="950169"/>
        <a:ext cx="1769961" cy="1769961"/>
      </dsp:txXfrm>
    </dsp:sp>
    <dsp:sp modelId="{A8F32913-E318-1141-817C-D9BB80DB4C92}">
      <dsp:nvSpPr>
        <dsp:cNvPr id="0" name=""/>
        <dsp:cNvSpPr/>
      </dsp:nvSpPr>
      <dsp:spPr>
        <a:xfrm>
          <a:off x="4006248" y="583598"/>
          <a:ext cx="2503103" cy="2503103"/>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7754" tIns="36830" rIns="137754" bIns="36830" numCol="1" spcCol="1270" anchor="ctr" anchorCtr="0">
          <a:noAutofit/>
        </a:bodyPr>
        <a:lstStyle/>
        <a:p>
          <a:pPr lvl="0" algn="ctr" defTabSz="1289050">
            <a:lnSpc>
              <a:spcPct val="90000"/>
            </a:lnSpc>
            <a:spcBef>
              <a:spcPct val="0"/>
            </a:spcBef>
            <a:spcAft>
              <a:spcPct val="35000"/>
            </a:spcAft>
          </a:pPr>
          <a:r>
            <a:rPr lang="en-US" sz="2900" kern="1200" dirty="0" smtClean="0"/>
            <a:t>Results Driven</a:t>
          </a:r>
          <a:endParaRPr lang="en-US" sz="2900" kern="1200" dirty="0"/>
        </a:p>
      </dsp:txBody>
      <dsp:txXfrm>
        <a:off x="4372819" y="950169"/>
        <a:ext cx="1769961" cy="1769961"/>
      </dsp:txXfrm>
    </dsp:sp>
    <dsp:sp modelId="{37C11047-410F-E44C-83C9-342B283A3CED}">
      <dsp:nvSpPr>
        <dsp:cNvPr id="0" name=""/>
        <dsp:cNvSpPr/>
      </dsp:nvSpPr>
      <dsp:spPr>
        <a:xfrm>
          <a:off x="6008730" y="583598"/>
          <a:ext cx="2503103" cy="2503103"/>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7754" tIns="36830" rIns="137754" bIns="36830" numCol="1" spcCol="1270" anchor="ctr" anchorCtr="0">
          <a:noAutofit/>
        </a:bodyPr>
        <a:lstStyle/>
        <a:p>
          <a:pPr lvl="0" algn="ctr" defTabSz="1289050">
            <a:lnSpc>
              <a:spcPct val="90000"/>
            </a:lnSpc>
            <a:spcBef>
              <a:spcPct val="0"/>
            </a:spcBef>
            <a:spcAft>
              <a:spcPct val="35000"/>
            </a:spcAft>
          </a:pPr>
          <a:r>
            <a:rPr lang="en-US" sz="2900" kern="1200" dirty="0" smtClean="0"/>
            <a:t>Business Acumen</a:t>
          </a:r>
          <a:endParaRPr lang="en-US" sz="2900" kern="1200" dirty="0"/>
        </a:p>
      </dsp:txBody>
      <dsp:txXfrm>
        <a:off x="6375301" y="950169"/>
        <a:ext cx="1769961" cy="1769961"/>
      </dsp:txXfrm>
    </dsp:sp>
    <dsp:sp modelId="{44A568FE-E677-9147-A8C1-5285B699D72A}">
      <dsp:nvSpPr>
        <dsp:cNvPr id="0" name=""/>
        <dsp:cNvSpPr/>
      </dsp:nvSpPr>
      <dsp:spPr>
        <a:xfrm>
          <a:off x="8011213" y="583598"/>
          <a:ext cx="2503103" cy="2503103"/>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7754" tIns="36830" rIns="137754" bIns="36830" numCol="1" spcCol="1270" anchor="ctr" anchorCtr="0">
          <a:noAutofit/>
        </a:bodyPr>
        <a:lstStyle/>
        <a:p>
          <a:pPr lvl="0" algn="ctr" defTabSz="1289050">
            <a:lnSpc>
              <a:spcPct val="90000"/>
            </a:lnSpc>
            <a:spcBef>
              <a:spcPct val="0"/>
            </a:spcBef>
            <a:spcAft>
              <a:spcPct val="35000"/>
            </a:spcAft>
          </a:pPr>
          <a:r>
            <a:rPr lang="en-US" sz="2900" kern="1200" dirty="0" smtClean="0"/>
            <a:t>Building Coalitions</a:t>
          </a:r>
          <a:endParaRPr lang="en-US" sz="2900" kern="1200" dirty="0"/>
        </a:p>
      </dsp:txBody>
      <dsp:txXfrm>
        <a:off x="8377784" y="950169"/>
        <a:ext cx="1769961" cy="176996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76DFF1F-5DF5-4DA1-9C81-92075FD6327A}" type="datetimeFigureOut">
              <a:rPr lang="en-US" smtClean="0"/>
              <a:t>4/12/17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4FFE7F2-F503-418B-AB08-9D3A6A38A5C1}" type="slidenum">
              <a:rPr lang="en-US" smtClean="0"/>
              <a:t>‹#›</a:t>
            </a:fld>
            <a:endParaRPr lang="en-US"/>
          </a:p>
        </p:txBody>
      </p:sp>
    </p:spTree>
    <p:extLst>
      <p:ext uri="{BB962C8B-B14F-4D97-AF65-F5344CB8AC3E}">
        <p14:creationId xmlns:p14="http://schemas.microsoft.com/office/powerpoint/2010/main" val="2954674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A6803B9-2702-4E36-B291-4520A1D37F1E}" type="datetimeFigureOut">
              <a:rPr lang="en-US" smtClean="0"/>
              <a:t>4/12/17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681495-C8FB-4292-8F40-5C5FFA827351}" type="slidenum">
              <a:rPr lang="en-US" smtClean="0"/>
              <a:t>‹#›</a:t>
            </a:fld>
            <a:endParaRPr lang="en-US"/>
          </a:p>
        </p:txBody>
      </p:sp>
    </p:spTree>
    <p:extLst>
      <p:ext uri="{BB962C8B-B14F-4D97-AF65-F5344CB8AC3E}">
        <p14:creationId xmlns:p14="http://schemas.microsoft.com/office/powerpoint/2010/main" val="1667168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www.papensouth.org/PDF/The_First_90_Days.pdf"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Civil_Service_Reform_Act_of_1978" TargetMode="External"/><Relationship Id="rId4" Type="http://schemas.openxmlformats.org/officeDocument/2006/relationships/hyperlink" Target="https://en.wikipedia.org/wiki/President_of_the_United_States" TargetMode="External"/><Relationship Id="rId5" Type="http://schemas.openxmlformats.org/officeDocument/2006/relationships/hyperlink" Target="https://en.wikipedia.org/wiki/Jimmy_Carter" TargetMode="External"/><Relationship Id="rId6" Type="http://schemas.openxmlformats.org/officeDocument/2006/relationships/hyperlink" Target="https://en.wikipedia.org/wiki/Leadership"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General_Schedule" TargetMode="External"/><Relationship Id="rId4" Type="http://schemas.openxmlformats.org/officeDocument/2006/relationships/hyperlink" Target="https://www.opm.gov/policy-data-oversight/pay-leave/salaries-wages/2017/general-schedule/" TargetMode="External"/><Relationship Id="rId5" Type="http://schemas.openxmlformats.org/officeDocument/2006/relationships/hyperlink" Target="https://www.opm.gov/policy-data-oversight/pay-leave/salaries-wages/salary-tables/pdf/2017/DCB.pdf" TargetMode="External"/><Relationship Id="rId6" Type="http://schemas.openxmlformats.org/officeDocument/2006/relationships/hyperlink" Target="https://www.opm.gov/policy-data-oversight/pay-leave/salaries-wages/salary-tables/pdf/2017/SF.pdf" TargetMode="External"/><Relationship Id="rId7" Type="http://schemas.openxmlformats.org/officeDocument/2006/relationships/hyperlink" Target="https://www.opm.gov/policy-data-oversight/pay-leave/salaries-wages/salary-tables/pdf/2017/EX.pdf" TargetMode="External"/><Relationship Id="rId8" Type="http://schemas.openxmlformats.org/officeDocument/2006/relationships/hyperlink" Target="https://www.opm.gov/policy-data-oversight/pay-leave/salaries-wages/salary-tables/pdf/2017/ES.pdf"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1</a:t>
            </a:fld>
            <a:endParaRPr lang="en-US"/>
          </a:p>
        </p:txBody>
      </p:sp>
    </p:spTree>
    <p:extLst>
      <p:ext uri="{BB962C8B-B14F-4D97-AF65-F5344CB8AC3E}">
        <p14:creationId xmlns:p14="http://schemas.microsoft.com/office/powerpoint/2010/main" val="199516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Let’s now take a</a:t>
            </a:r>
            <a:r>
              <a:rPr lang="en-US" sz="1200" b="0" i="0" kern="1200" baseline="0" dirty="0" smtClean="0">
                <a:solidFill>
                  <a:schemeClr val="tx1"/>
                </a:solidFill>
                <a:effectLst/>
                <a:latin typeface="+mn-lt"/>
                <a:ea typeface="+mn-ea"/>
                <a:cs typeface="+mn-cs"/>
              </a:rPr>
              <a:t> look at where the SES are. It’s no surprise that DoD has the highest number of SES members, as DoD is the largest employer in the world. As noted in the table, the number includes SES career appointments in the three subordinate military departments. The number does not include the Intelligence community as these statistics are not made publicly available.</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Every four years, just after the Presidential election, the "United States Government Policy and Supporting Positions" is published. It is commonly known as the Plum Book and is alternately published between the House and Senate.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Plum Book has a listing of civil service leadership and support positions (filled and vacant) in the Legislative and Executive branches of the Federal Government that may be subject to noncompetitive appointments. These positions include agency heads and their immediate subordinates, policy executives and advisors, and aides who report to these officials. Many positions have duties which support Administration policies and programs. The people holding these positions usually have a close and confidential relationship with the agency head or other key officials.</a:t>
            </a:r>
          </a:p>
          <a:p>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10</a:t>
            </a:fld>
            <a:endParaRPr lang="en-US"/>
          </a:p>
        </p:txBody>
      </p:sp>
    </p:spTree>
    <p:extLst>
      <p:ext uri="{BB962C8B-B14F-4D97-AF65-F5344CB8AC3E}">
        <p14:creationId xmlns:p14="http://schemas.microsoft.com/office/powerpoint/2010/main" val="492497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metropolitan DC area is clearly where most of the senior executive positions are as this is where</a:t>
            </a:r>
            <a:r>
              <a:rPr lang="en-US" baseline="0" dirty="0" smtClean="0"/>
              <a:t> most agencies are headquartered. The statistics for Virginia and Maryland are not exclusive to the metro DC area and include the entire state. However, my sense is that the numbers outside of the metro area are comparatively small and less than the next three largest states </a:t>
            </a:r>
            <a:r>
              <a:rPr lang="mr-IN" baseline="0" dirty="0" smtClean="0"/>
              <a:t>–</a:t>
            </a:r>
            <a:r>
              <a:rPr lang="en-US" baseline="0" dirty="0" smtClean="0"/>
              <a:t> California, Texas, and Georgia.</a:t>
            </a:r>
          </a:p>
          <a:p>
            <a:endParaRPr lang="en-US" baseline="0" dirty="0" smtClean="0"/>
          </a:p>
          <a:p>
            <a:r>
              <a:rPr lang="en-US" baseline="0" dirty="0" smtClean="0"/>
              <a:t>So, the point of this slide is that if you aspire to a position in the SES, the general thought has been that you need to be prepared to relocate to the metro DC area. I would offer one caveat for consideration. With the increasing age of the current SES corps and growing retirement eligibility numbers, if you are not necessarily interested in living in the DC area, it might be worth doing a demographic survey of areas of interest to see what the prospects might be. I can tell you that my move to DC was definitely influenced by the acute awareness that the higher graded jobs were in the DC area. Of course, what I had not factored into that equation was the offset to income by the higher living expenses. So, when you’re doing your analysis, be as inclusive as possible of all the data points.</a:t>
            </a:r>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11</a:t>
            </a:fld>
            <a:endParaRPr lang="en-US"/>
          </a:p>
        </p:txBody>
      </p:sp>
    </p:spTree>
    <p:extLst>
      <p:ext uri="{BB962C8B-B14F-4D97-AF65-F5344CB8AC3E}">
        <p14:creationId xmlns:p14="http://schemas.microsoft.com/office/powerpoint/2010/main" val="121590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felt like it</a:t>
            </a:r>
            <a:r>
              <a:rPr lang="en-US" baseline="0" dirty="0" smtClean="0"/>
              <a:t> was very important to really dive into the what before getting into the nuts and bolts of the how because having a firm grasp on the what supports you in making an informed decision about whether the SES is actually right for you. My personal feeling is that it is one of the most important decisions of a public servant’s career, and the more intentional the decision-making process, the more likely the individual is to be satisfied with the decision and have fewer expectation gaps.</a:t>
            </a:r>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12</a:t>
            </a:fld>
            <a:endParaRPr lang="en-US"/>
          </a:p>
        </p:txBody>
      </p:sp>
    </p:spTree>
    <p:extLst>
      <p:ext uri="{BB962C8B-B14F-4D97-AF65-F5344CB8AC3E}">
        <p14:creationId xmlns:p14="http://schemas.microsoft.com/office/powerpoint/2010/main" val="149523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first talk about the ways in which agencies actually go about filling an SES position.</a:t>
            </a:r>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13</a:t>
            </a:fld>
            <a:endParaRPr lang="en-US"/>
          </a:p>
        </p:txBody>
      </p:sp>
    </p:spTree>
    <p:extLst>
      <p:ext uri="{BB962C8B-B14F-4D97-AF65-F5344CB8AC3E}">
        <p14:creationId xmlns:p14="http://schemas.microsoft.com/office/powerpoint/2010/main" val="51511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Agencies essentially have four options. </a:t>
            </a:r>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14</a:t>
            </a:fld>
            <a:endParaRPr lang="en-US"/>
          </a:p>
        </p:txBody>
      </p:sp>
    </p:spTree>
    <p:extLst>
      <p:ext uri="{BB962C8B-B14F-4D97-AF65-F5344CB8AC3E}">
        <p14:creationId xmlns:p14="http://schemas.microsoft.com/office/powerpoint/2010/main" val="1071580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OPM QRB </a:t>
            </a:r>
            <a:r>
              <a:rPr lang="mr-IN" dirty="0" smtClean="0"/>
              <a:t>–</a:t>
            </a:r>
            <a:r>
              <a:rPr lang="en-US" dirty="0" smtClean="0"/>
              <a:t> 98% approval rating;</a:t>
            </a:r>
            <a:r>
              <a:rPr lang="en-US" baseline="0" dirty="0" smtClean="0"/>
              <a:t> process adds approximately 15 days to the hiring timeline</a:t>
            </a:r>
            <a:endParaRPr lang="en-US" dirty="0" smtClean="0"/>
          </a:p>
        </p:txBody>
      </p:sp>
      <p:sp>
        <p:nvSpPr>
          <p:cNvPr id="4" name="Slide Number Placeholder 3"/>
          <p:cNvSpPr>
            <a:spLocks noGrp="1"/>
          </p:cNvSpPr>
          <p:nvPr>
            <p:ph type="sldNum" sz="quarter" idx="10"/>
          </p:nvPr>
        </p:nvSpPr>
        <p:spPr/>
        <p:txBody>
          <a:bodyPr/>
          <a:lstStyle/>
          <a:p>
            <a:fld id="{22681495-C8FB-4292-8F40-5C5FFA827351}" type="slidenum">
              <a:rPr lang="en-US" smtClean="0"/>
              <a:t>15</a:t>
            </a:fld>
            <a:endParaRPr lang="en-US"/>
          </a:p>
        </p:txBody>
      </p:sp>
    </p:spTree>
    <p:extLst>
      <p:ext uri="{BB962C8B-B14F-4D97-AF65-F5344CB8AC3E}">
        <p14:creationId xmlns:p14="http://schemas.microsoft.com/office/powerpoint/2010/main" val="465239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16</a:t>
            </a:fld>
            <a:endParaRPr lang="en-US"/>
          </a:p>
        </p:txBody>
      </p:sp>
    </p:spTree>
    <p:extLst>
      <p:ext uri="{BB962C8B-B14F-4D97-AF65-F5344CB8AC3E}">
        <p14:creationId xmlns:p14="http://schemas.microsoft.com/office/powerpoint/2010/main" val="1252036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ECQs limited to two</a:t>
            </a:r>
            <a:r>
              <a:rPr lang="en-US" baseline="0" dirty="0" smtClean="0"/>
              <a:t> pages per ECQ</a:t>
            </a:r>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17</a:t>
            </a:fld>
            <a:endParaRPr lang="en-US"/>
          </a:p>
        </p:txBody>
      </p:sp>
    </p:spTree>
    <p:extLst>
      <p:ext uri="{BB962C8B-B14F-4D97-AF65-F5344CB8AC3E}">
        <p14:creationId xmlns:p14="http://schemas.microsoft.com/office/powerpoint/2010/main" val="1935606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www.opm.gov</a:t>
            </a:r>
            <a:r>
              <a:rPr lang="en-US" dirty="0" smtClean="0"/>
              <a:t>/policy-data-oversight/senior-executive-service/selection-process/</a:t>
            </a:r>
            <a:r>
              <a:rPr lang="en-US" dirty="0" err="1" smtClean="0"/>
              <a:t>ses-qrb-guidance.pdf</a:t>
            </a:r>
            <a:endParaRPr lang="en-US" dirty="0" smtClean="0"/>
          </a:p>
          <a:p>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18</a:t>
            </a:fld>
            <a:endParaRPr lang="en-US"/>
          </a:p>
        </p:txBody>
      </p:sp>
    </p:spTree>
    <p:extLst>
      <p:ext uri="{BB962C8B-B14F-4D97-AF65-F5344CB8AC3E}">
        <p14:creationId xmlns:p14="http://schemas.microsoft.com/office/powerpoint/2010/main" val="806794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20</a:t>
            </a:fld>
            <a:endParaRPr lang="en-US"/>
          </a:p>
        </p:txBody>
      </p:sp>
    </p:spTree>
    <p:extLst>
      <p:ext uri="{BB962C8B-B14F-4D97-AF65-F5344CB8AC3E}">
        <p14:creationId xmlns:p14="http://schemas.microsoft.com/office/powerpoint/2010/main" val="165804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2</a:t>
            </a:fld>
            <a:endParaRPr lang="en-US"/>
          </a:p>
        </p:txBody>
      </p:sp>
    </p:spTree>
    <p:extLst>
      <p:ext uri="{BB962C8B-B14F-4D97-AF65-F5344CB8AC3E}">
        <p14:creationId xmlns:p14="http://schemas.microsoft.com/office/powerpoint/2010/main" val="1966071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Leading Change </a:t>
            </a:r>
            <a:r>
              <a:rPr lang="en-US" sz="1200" dirty="0" smtClean="0">
                <a:effectLst/>
                <a:latin typeface="Cambria" charset="0"/>
                <a:ea typeface="ＭＳ 明朝" charset="-128"/>
                <a:cs typeface="Times New Roman" charset="0"/>
              </a:rPr>
              <a:t>involves the ability to bring about strategic change, both within and outside the organization, to meet organizational goals. Inherent to this ECQ is the ability to establish an organizational vision and to implement it in a continuously changing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latin typeface="Cambria" charset="0"/>
              <a:ea typeface="ＭＳ 明朝" charset="-128"/>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Cambria" charset="0"/>
                <a:ea typeface="ＭＳ 明朝" charset="-128"/>
                <a:cs typeface="Times New Roman" charset="0"/>
              </a:rPr>
              <a:t>Leading People</a:t>
            </a:r>
            <a:r>
              <a:rPr lang="en-US" sz="1200" baseline="0" dirty="0" smtClean="0">
                <a:effectLst/>
                <a:latin typeface="Cambria" charset="0"/>
                <a:ea typeface="ＭＳ 明朝" charset="-128"/>
                <a:cs typeface="Times New Roman" charset="0"/>
              </a:rPr>
              <a:t> </a:t>
            </a:r>
            <a:r>
              <a:rPr lang="en-US" sz="1200" dirty="0" smtClean="0">
                <a:effectLst/>
                <a:latin typeface="Cambria" charset="0"/>
                <a:ea typeface="ＭＳ 明朝" charset="-128"/>
                <a:cs typeface="Times New Roman" charset="0"/>
              </a:rPr>
              <a:t>involves the ability to lead people toward meeting the organization’s vision, mission, and goals. Inherent to this ECQ is the ability to provide an inclusive workplace that fosters the development of others, facilitates cooperation and teamwork, and supports constructive resolution and conflicts.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latin typeface="Cambria" charset="0"/>
              <a:ea typeface="ＭＳ 明朝" charset="-128"/>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Cambria" charset="0"/>
                <a:ea typeface="ＭＳ 明朝" charset="-128"/>
                <a:cs typeface="Times New Roman" charset="0"/>
              </a:rPr>
              <a:t>Results Driven </a:t>
            </a:r>
            <a:r>
              <a:rPr lang="en-US" sz="1200" kern="1200" dirty="0" smtClean="0">
                <a:solidFill>
                  <a:schemeClr val="tx1"/>
                </a:solidFill>
                <a:effectLst/>
                <a:latin typeface="+mn-lt"/>
                <a:ea typeface="+mn-ea"/>
                <a:cs typeface="+mn-cs"/>
              </a:rPr>
              <a:t>involves the ability to meet organizational goals and customer expectations.  Inherent to this ECQ is the ability to make decisions that produce high-quality results by applying technical knowledge, analyzing problems and calculating risks.</a:t>
            </a:r>
            <a:r>
              <a:rPr lang="en-US"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latin typeface="Cambria" charset="0"/>
              <a:ea typeface="ＭＳ 明朝" charset="-128"/>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Cambria" charset="0"/>
                <a:ea typeface="ＭＳ 明朝" charset="-128"/>
                <a:cs typeface="Times New Roman" charset="0"/>
              </a:rPr>
              <a:t>Business Acumen </a:t>
            </a:r>
            <a:r>
              <a:rPr lang="en-US" sz="1200" kern="1200" dirty="0" smtClean="0">
                <a:solidFill>
                  <a:schemeClr val="tx1"/>
                </a:solidFill>
                <a:effectLst/>
                <a:latin typeface="+mn-lt"/>
                <a:ea typeface="+mn-ea"/>
                <a:cs typeface="+mn-cs"/>
              </a:rPr>
              <a:t>involves the ability to manage human, financial, and information resources strategically.</a:t>
            </a:r>
            <a:r>
              <a:rPr lang="en-US"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latin typeface="Cambria" charset="0"/>
              <a:ea typeface="ＭＳ 明朝" charset="-128"/>
              <a:cs typeface="Times New Roman" charset="0"/>
            </a:endParaRPr>
          </a:p>
          <a:p>
            <a:r>
              <a:rPr lang="en-US" dirty="0" smtClean="0"/>
              <a:t>Building Coalitions </a:t>
            </a:r>
            <a:r>
              <a:rPr lang="en-US" sz="1200" kern="1200" dirty="0" smtClean="0">
                <a:solidFill>
                  <a:schemeClr val="tx1"/>
                </a:solidFill>
                <a:effectLst/>
                <a:latin typeface="+mn-lt"/>
                <a:ea typeface="+mn-ea"/>
                <a:cs typeface="+mn-cs"/>
              </a:rPr>
              <a:t>involves the ability to build coalitions internally and with other Federal agencies, State and local governments, nonprofit and private sector organizations, foreign governments, or international organizations to achieve common goals.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21</a:t>
            </a:fld>
            <a:endParaRPr lang="en-US"/>
          </a:p>
        </p:txBody>
      </p:sp>
    </p:spTree>
    <p:extLst>
      <p:ext uri="{BB962C8B-B14F-4D97-AF65-F5344CB8AC3E}">
        <p14:creationId xmlns:p14="http://schemas.microsoft.com/office/powerpoint/2010/main" val="1180438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competencies aligned to the ECQs</a:t>
            </a:r>
          </a:p>
          <a:p>
            <a:r>
              <a:rPr lang="en-US" dirty="0" smtClean="0"/>
              <a:t>6 fundamental competencies that serve as foundation for each of the ECQs</a:t>
            </a:r>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22</a:t>
            </a:fld>
            <a:endParaRPr lang="en-US"/>
          </a:p>
        </p:txBody>
      </p:sp>
    </p:spTree>
    <p:extLst>
      <p:ext uri="{BB962C8B-B14F-4D97-AF65-F5344CB8AC3E}">
        <p14:creationId xmlns:p14="http://schemas.microsoft.com/office/powerpoint/2010/main" val="288795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Members of the SES, presidential appointees, and general/flag officers consistently talk about these seven leadership traits as essential, so you’ll want to be particularly aware of your efficacy in these areas. Most are captured in the ECQs and supporting competencies, but they are worth assessing by honestly answering the following questions:</a:t>
            </a:r>
          </a:p>
          <a:p>
            <a:endParaRPr lang="en-US" baseline="0" dirty="0" smtClean="0"/>
          </a:p>
          <a:p>
            <a:pPr marL="171450" indent="-171450">
              <a:buFont typeface="Arial" charset="0"/>
              <a:buChar char="•"/>
            </a:pPr>
            <a:r>
              <a:rPr lang="en-US" dirty="0" smtClean="0"/>
              <a:t>Do you conduct yourself as</a:t>
            </a:r>
            <a:r>
              <a:rPr lang="en-US" baseline="0" dirty="0" smtClean="0"/>
              <a:t> an executive in your daily activities?</a:t>
            </a:r>
          </a:p>
          <a:p>
            <a:pPr marL="171450" indent="-171450">
              <a:buFont typeface="Arial" charset="0"/>
              <a:buChar char="•"/>
            </a:pPr>
            <a:r>
              <a:rPr lang="en-US" baseline="0" dirty="0" smtClean="0"/>
              <a:t>Are you able to communicate effectively both orally and in writing with a broad range of people?</a:t>
            </a:r>
          </a:p>
          <a:p>
            <a:pPr marL="171450" indent="-171450">
              <a:buFont typeface="Arial" charset="0"/>
              <a:buChar char="•"/>
            </a:pPr>
            <a:r>
              <a:rPr lang="en-US" baseline="0" dirty="0" smtClean="0"/>
              <a:t>Are you able to use opposing views to strengthen your own?</a:t>
            </a:r>
          </a:p>
          <a:p>
            <a:pPr marL="171450" indent="-171450">
              <a:buFont typeface="Arial" charset="0"/>
              <a:buChar char="•"/>
            </a:pPr>
            <a:r>
              <a:rPr lang="en-US" baseline="0" dirty="0" smtClean="0"/>
              <a:t>Are you able to effectively interact with colleagues and participate in informal events successfully?</a:t>
            </a:r>
          </a:p>
          <a:p>
            <a:pPr marL="171450" indent="-171450">
              <a:buFont typeface="Arial" charset="0"/>
              <a:buChar char="•"/>
            </a:pPr>
            <a:r>
              <a:rPr lang="en-US" baseline="0" dirty="0" smtClean="0"/>
              <a:t>Are you able to analyze and resolve complex problems?</a:t>
            </a:r>
          </a:p>
          <a:p>
            <a:pPr marL="171450" indent="-171450">
              <a:buFont typeface="Arial" charset="0"/>
              <a:buChar char="•"/>
            </a:pPr>
            <a:r>
              <a:rPr lang="en-US" baseline="0" dirty="0" smtClean="0"/>
              <a:t>Do you understand how to bring your team and their talents together to create an effective team?</a:t>
            </a:r>
          </a:p>
          <a:p>
            <a:pPr marL="171450" indent="-171450">
              <a:buFont typeface="Arial" charset="0"/>
              <a:buChar char="•"/>
            </a:pPr>
            <a:r>
              <a:rPr lang="en-US" baseline="0" dirty="0" smtClean="0"/>
              <a:t>Are you able to successfully navigate change in a winning way?</a:t>
            </a:r>
          </a:p>
          <a:p>
            <a:pPr marL="171450" indent="-171450">
              <a:buFont typeface="Arial" charset="0"/>
              <a:buChar char="•"/>
            </a:pPr>
            <a:endParaRPr lang="en-US" baseline="0" dirty="0" smtClean="0"/>
          </a:p>
          <a:p>
            <a:pPr marL="0" indent="0">
              <a:buFont typeface="Arial" charset="0"/>
              <a:buNone/>
            </a:pPr>
            <a:r>
              <a:rPr lang="en-US" baseline="0" dirty="0" smtClean="0"/>
              <a:t>Strong leaders should also have a broad perspective that allows them to manage the complexities of large organizations.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23</a:t>
            </a:fld>
            <a:endParaRPr lang="en-US"/>
          </a:p>
        </p:txBody>
      </p:sp>
    </p:spTree>
    <p:extLst>
      <p:ext uri="{BB962C8B-B14F-4D97-AF65-F5344CB8AC3E}">
        <p14:creationId xmlns:p14="http://schemas.microsoft.com/office/powerpoint/2010/main" val="25261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24</a:t>
            </a:fld>
            <a:endParaRPr lang="en-US"/>
          </a:p>
        </p:txBody>
      </p:sp>
    </p:spTree>
    <p:extLst>
      <p:ext uri="{BB962C8B-B14F-4D97-AF65-F5344CB8AC3E}">
        <p14:creationId xmlns:p14="http://schemas.microsoft.com/office/powerpoint/2010/main" val="983048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26</a:t>
            </a:fld>
            <a:endParaRPr lang="en-US"/>
          </a:p>
        </p:txBody>
      </p:sp>
    </p:spTree>
    <p:extLst>
      <p:ext uri="{BB962C8B-B14F-4D97-AF65-F5344CB8AC3E}">
        <p14:creationId xmlns:p14="http://schemas.microsoft.com/office/powerpoint/2010/main" val="848489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PPS </a:t>
            </a:r>
            <a:r>
              <a:rPr lang="mr-IN" dirty="0" smtClean="0"/>
              <a:t>–</a:t>
            </a:r>
            <a:r>
              <a:rPr lang="en-US" dirty="0" smtClean="0"/>
              <a:t> free </a:t>
            </a:r>
            <a:r>
              <a:rPr lang="en-US" dirty="0" err="1" smtClean="0"/>
              <a:t>dwnload</a:t>
            </a:r>
            <a:r>
              <a:rPr lang="en-US" dirty="0" smtClean="0"/>
              <a:t>: https://</a:t>
            </a:r>
            <a:r>
              <a:rPr lang="en-US" dirty="0" err="1" smtClean="0"/>
              <a:t>ourpublicservice.org</a:t>
            </a:r>
            <a:r>
              <a:rPr lang="en-US" dirty="0" smtClean="0"/>
              <a:t>/publications/</a:t>
            </a:r>
            <a:r>
              <a:rPr lang="en-US" dirty="0" err="1" smtClean="0"/>
              <a:t>viewcontentdetails.php?id</a:t>
            </a:r>
            <a:r>
              <a:rPr lang="en-US" dirty="0" smtClean="0"/>
              <a:t>=78</a:t>
            </a:r>
          </a:p>
          <a:p>
            <a:endParaRPr lang="en-US" dirty="0" smtClean="0"/>
          </a:p>
          <a:p>
            <a:r>
              <a:rPr lang="en-US" dirty="0" smtClean="0"/>
              <a:t>Other titles available on Amazon</a:t>
            </a:r>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27</a:t>
            </a:fld>
            <a:endParaRPr lang="en-US"/>
          </a:p>
        </p:txBody>
      </p:sp>
    </p:spTree>
    <p:extLst>
      <p:ext uri="{BB962C8B-B14F-4D97-AF65-F5344CB8AC3E}">
        <p14:creationId xmlns:p14="http://schemas.microsoft.com/office/powerpoint/2010/main" val="527750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28</a:t>
            </a:fld>
            <a:endParaRPr lang="en-US"/>
          </a:p>
        </p:txBody>
      </p:sp>
    </p:spTree>
    <p:extLst>
      <p:ext uri="{BB962C8B-B14F-4D97-AF65-F5344CB8AC3E}">
        <p14:creationId xmlns:p14="http://schemas.microsoft.com/office/powerpoint/2010/main" val="1509888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29</a:t>
            </a:fld>
            <a:endParaRPr lang="en-US"/>
          </a:p>
        </p:txBody>
      </p:sp>
    </p:spTree>
    <p:extLst>
      <p:ext uri="{BB962C8B-B14F-4D97-AF65-F5344CB8AC3E}">
        <p14:creationId xmlns:p14="http://schemas.microsoft.com/office/powerpoint/2010/main" val="2030876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Excellent way to assess your understanding of the position you are applying for and preparing you for </a:t>
            </a:r>
            <a:r>
              <a:rPr lang="en-US" smtClean="0"/>
              <a:t>your interview.</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Book summary available at </a:t>
            </a:r>
            <a:r>
              <a:rPr lang="en-US" dirty="0" smtClean="0">
                <a:hlinkClick r:id="rId3"/>
              </a:rPr>
              <a:t>http://www.papensouth.org/PDF/The_First_90_Days.pdf</a:t>
            </a:r>
            <a:r>
              <a:rPr lang="en-US" dirty="0" smtClean="0"/>
              <a:t>. </a:t>
            </a:r>
          </a:p>
          <a:p>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30</a:t>
            </a:fld>
            <a:endParaRPr lang="en-US"/>
          </a:p>
        </p:txBody>
      </p:sp>
    </p:spTree>
    <p:extLst>
      <p:ext uri="{BB962C8B-B14F-4D97-AF65-F5344CB8AC3E}">
        <p14:creationId xmlns:p14="http://schemas.microsoft.com/office/powerpoint/2010/main" val="915281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31</a:t>
            </a:fld>
            <a:endParaRPr lang="en-US"/>
          </a:p>
        </p:txBody>
      </p:sp>
    </p:spTree>
    <p:extLst>
      <p:ext uri="{BB962C8B-B14F-4D97-AF65-F5344CB8AC3E}">
        <p14:creationId xmlns:p14="http://schemas.microsoft.com/office/powerpoint/2010/main" val="1749751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3</a:t>
            </a:fld>
            <a:endParaRPr lang="en-US"/>
          </a:p>
        </p:txBody>
      </p:sp>
    </p:spTree>
    <p:extLst>
      <p:ext uri="{BB962C8B-B14F-4D97-AF65-F5344CB8AC3E}">
        <p14:creationId xmlns:p14="http://schemas.microsoft.com/office/powerpoint/2010/main" val="427681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32</a:t>
            </a:fld>
            <a:endParaRPr lang="en-US"/>
          </a:p>
        </p:txBody>
      </p:sp>
    </p:spTree>
    <p:extLst>
      <p:ext uri="{BB962C8B-B14F-4D97-AF65-F5344CB8AC3E}">
        <p14:creationId xmlns:p14="http://schemas.microsoft.com/office/powerpoint/2010/main" val="1898237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4</a:t>
            </a:fld>
            <a:endParaRPr lang="en-US"/>
          </a:p>
        </p:txBody>
      </p:sp>
    </p:spTree>
    <p:extLst>
      <p:ext uri="{BB962C8B-B14F-4D97-AF65-F5344CB8AC3E}">
        <p14:creationId xmlns:p14="http://schemas.microsoft.com/office/powerpoint/2010/main" val="409640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Senior Executive Service was created in 1979 when the </a:t>
            </a:r>
            <a:r>
              <a:rPr lang="en-US" sz="1200" b="0" i="0" u="none" strike="noStrike" kern="1200" dirty="0" smtClean="0">
                <a:solidFill>
                  <a:schemeClr val="tx1"/>
                </a:solidFill>
                <a:effectLst/>
                <a:latin typeface="+mn-lt"/>
                <a:ea typeface="+mn-ea"/>
                <a:cs typeface="+mn-cs"/>
                <a:hlinkClick r:id="rId3" tooltip="Civil Service Reform Act of 1978"/>
              </a:rPr>
              <a:t>Civil Service Reform Act of 1978</a:t>
            </a:r>
            <a:r>
              <a:rPr lang="en-US" sz="1200" b="0" i="0" kern="1200" dirty="0" smtClean="0">
                <a:solidFill>
                  <a:schemeClr val="tx1"/>
                </a:solidFill>
                <a:effectLst/>
                <a:latin typeface="+mn-lt"/>
                <a:ea typeface="+mn-ea"/>
                <a:cs typeface="+mn-cs"/>
              </a:rPr>
              <a:t> went into effect under </a:t>
            </a:r>
            <a:r>
              <a:rPr lang="en-US" sz="1200" b="0" i="0" u="none" strike="noStrike" kern="1200" dirty="0" smtClean="0">
                <a:solidFill>
                  <a:schemeClr val="tx1"/>
                </a:solidFill>
                <a:effectLst/>
                <a:latin typeface="+mn-lt"/>
                <a:ea typeface="+mn-ea"/>
                <a:cs typeface="+mn-cs"/>
                <a:hlinkClick r:id="rId4" tooltip="President of the United States"/>
              </a:rPr>
              <a:t>President</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tooltip="Jimmy Carter"/>
              </a:rPr>
              <a:t>Jimmy Carter</a:t>
            </a:r>
            <a:r>
              <a:rPr lang="en-US" sz="1200" b="0" i="0" kern="1200" dirty="0" smtClean="0">
                <a:solidFill>
                  <a:schemeClr val="tx1"/>
                </a:solidFill>
                <a:effectLst/>
                <a:latin typeface="+mn-lt"/>
                <a:ea typeface="+mn-ea"/>
                <a:cs typeface="+mn-cs"/>
              </a:rPr>
              <a:t>.  the SES was designed to be a corps of executives selected for their </a:t>
            </a:r>
            <a:r>
              <a:rPr lang="en-US" sz="1200" b="0" i="0" u="none" strike="noStrike" kern="1200" dirty="0" smtClean="0">
                <a:solidFill>
                  <a:schemeClr val="tx1"/>
                </a:solidFill>
                <a:effectLst/>
                <a:latin typeface="+mn-lt"/>
                <a:ea typeface="+mn-ea"/>
                <a:cs typeface="+mn-cs"/>
                <a:hlinkClick r:id="rId6" tooltip="Leadership"/>
              </a:rPr>
              <a:t>leadership</a:t>
            </a:r>
            <a:r>
              <a:rPr lang="en-US" sz="1200" b="0" i="0" kern="1200" dirty="0" smtClean="0">
                <a:solidFill>
                  <a:schemeClr val="tx1"/>
                </a:solidFill>
                <a:effectLst/>
                <a:latin typeface="+mn-lt"/>
                <a:ea typeface="+mn-ea"/>
                <a:cs typeface="+mn-cs"/>
              </a:rPr>
              <a:t> qualifications, serving in key positions just below the top Presidential appointees as a link between them and the rest of the Federal (civil service) workforce.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One of the major responsibilities of 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career SES is to ensure the long-term continuity of the federal government through transition. According to a recent report on Government Executive, approximately 68 percent of current SES</a:t>
            </a:r>
            <a:r>
              <a:rPr lang="en-US" sz="1200" b="0" i="0" kern="1200" baseline="0" dirty="0" smtClean="0">
                <a:solidFill>
                  <a:schemeClr val="tx1"/>
                </a:solidFill>
                <a:effectLst/>
                <a:latin typeface="+mn-lt"/>
                <a:ea typeface="+mn-ea"/>
                <a:cs typeface="+mn-cs"/>
              </a:rPr>
              <a:t> members were appointed during the Obama administration and experienced their first presidential transition this year. The article highlighted the potential importance of the career SES given </a:t>
            </a:r>
            <a:r>
              <a:rPr lang="en-US" sz="1200" b="0" i="0" kern="1200" dirty="0" smtClean="0">
                <a:solidFill>
                  <a:schemeClr val="tx1"/>
                </a:solidFill>
                <a:effectLst/>
                <a:latin typeface="+mn-lt"/>
                <a:ea typeface="+mn-ea"/>
                <a:cs typeface="+mn-cs"/>
              </a:rPr>
              <a:t>that many of the political appointees in the new administration</a:t>
            </a:r>
            <a:r>
              <a:rPr lang="en-US" sz="1200" b="0" i="0" kern="1200" baseline="0" dirty="0" smtClean="0">
                <a:solidFill>
                  <a:schemeClr val="tx1"/>
                </a:solidFill>
                <a:effectLst/>
                <a:latin typeface="+mn-lt"/>
                <a:ea typeface="+mn-ea"/>
                <a:cs typeface="+mn-cs"/>
              </a:rPr>
              <a:t> have been and </a:t>
            </a:r>
            <a:r>
              <a:rPr lang="en-US" sz="1200" b="0" i="0" kern="1200" dirty="0" smtClean="0">
                <a:solidFill>
                  <a:schemeClr val="tx1"/>
                </a:solidFill>
                <a:effectLst/>
                <a:latin typeface="+mn-lt"/>
                <a:ea typeface="+mn-ea"/>
                <a:cs typeface="+mn-cs"/>
              </a:rPr>
              <a:t>are expected to be Washington outsiders with little or no experience serving in the federal government.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 what does compensation for his level of executive leadership look like?</a:t>
            </a:r>
            <a:endParaRPr lang="en-US" baseline="0" dirty="0" smtClean="0"/>
          </a:p>
        </p:txBody>
      </p:sp>
      <p:sp>
        <p:nvSpPr>
          <p:cNvPr id="4" name="Slide Number Placeholder 3"/>
          <p:cNvSpPr>
            <a:spLocks noGrp="1"/>
          </p:cNvSpPr>
          <p:nvPr>
            <p:ph type="sldNum" sz="quarter" idx="10"/>
          </p:nvPr>
        </p:nvSpPr>
        <p:spPr/>
        <p:txBody>
          <a:bodyPr/>
          <a:lstStyle/>
          <a:p>
            <a:fld id="{22681495-C8FB-4292-8F40-5C5FFA827351}" type="slidenum">
              <a:rPr lang="en-US" smtClean="0"/>
              <a:t>5</a:t>
            </a:fld>
            <a:endParaRPr lang="en-US"/>
          </a:p>
        </p:txBody>
      </p:sp>
    </p:spTree>
    <p:extLst>
      <p:ext uri="{BB962C8B-B14F-4D97-AF65-F5344CB8AC3E}">
        <p14:creationId xmlns:p14="http://schemas.microsoft.com/office/powerpoint/2010/main" val="1292961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Unlike the </a:t>
            </a:r>
            <a:r>
              <a:rPr lang="en-US" sz="1200" b="0" i="0" u="none" strike="noStrike" kern="1200" dirty="0" smtClean="0">
                <a:solidFill>
                  <a:schemeClr val="tx1"/>
                </a:solidFill>
                <a:effectLst/>
                <a:latin typeface="+mn-lt"/>
                <a:ea typeface="+mn-ea"/>
                <a:cs typeface="+mn-cs"/>
                <a:hlinkClick r:id="rId3" tooltip="General Schedule"/>
              </a:rPr>
              <a:t>General Schedule</a:t>
            </a:r>
            <a:r>
              <a:rPr lang="en-US" sz="1200" b="0" i="0" kern="1200" dirty="0" smtClean="0">
                <a:solidFill>
                  <a:schemeClr val="tx1"/>
                </a:solidFill>
                <a:effectLst/>
                <a:latin typeface="+mn-lt"/>
                <a:ea typeface="+mn-ea"/>
                <a:cs typeface="+mn-cs"/>
              </a:rPr>
              <a:t> (GS) grades, SES pay is determined at agency discretion within certain parameters, and there is no locality pay adjustment.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SES pay range has a minimum rate of basic pay equal to 120 percent of the rate for GS-15, step 1, and the maximum rate of basic pay is equal to the rate for Level III of the Executive Schedule. However, for any agency certified under 5 U.S.C. 5307(d) as having a performance appraisal system which, as designed and applied, makes meaningful distinctions based on relative performance, the maximum rate of basic pay will be the rate for Level II of the Executive Schedule. For those of you who are unfamiliar with the Executive Schedule,</a:t>
            </a:r>
            <a:r>
              <a:rPr lang="en-US" sz="1200" b="0" i="0" kern="1200" baseline="0" dirty="0" smtClean="0">
                <a:solidFill>
                  <a:schemeClr val="tx1"/>
                </a:solidFill>
                <a:effectLst/>
                <a:latin typeface="+mn-lt"/>
                <a:ea typeface="+mn-ea"/>
                <a:cs typeface="+mn-cs"/>
              </a:rPr>
              <a:t> it includes five levels of pay, with Level I being the highest and Level V the lowest. Level I appointees generally include the Department Secretaries. Position assignment is legally established in Title 5 of the Untied States Code.</a:t>
            </a:r>
            <a:endParaRPr lang="en-US" sz="1200" b="0" i="0" kern="1200" dirty="0" smtClean="0">
              <a:solidFill>
                <a:schemeClr val="tx1"/>
              </a:solidFill>
              <a:effectLst/>
              <a:latin typeface="+mn-lt"/>
              <a:ea typeface="+mn-ea"/>
              <a:cs typeface="+mn-cs"/>
            </a:endParaRPr>
          </a:p>
          <a:p>
            <a:endParaRPr lang="en-US" baseline="0" dirty="0" smtClean="0"/>
          </a:p>
          <a:p>
            <a:r>
              <a:rPr lang="en-US" baseline="0" dirty="0" smtClean="0"/>
              <a:t>Perhaps one of the more significant challenges associated with attracting and retaining a highly qualified senior executive core is pay compression. </a:t>
            </a:r>
            <a:r>
              <a:rPr lang="en-US" sz="1200" b="0" i="0" kern="1200" dirty="0" smtClean="0">
                <a:solidFill>
                  <a:schemeClr val="tx1"/>
                </a:solidFill>
                <a:effectLst/>
                <a:latin typeface="+mn-lt"/>
                <a:ea typeface="+mn-ea"/>
                <a:cs typeface="+mn-cs"/>
              </a:rPr>
              <a:t>Pay compression is when multiple ranks of federal employees get paid the same amount of money, and it can occur for a number of reasons. According to the </a:t>
            </a:r>
            <a:r>
              <a:rPr lang="en-US" sz="1200" b="0" i="0" u="sng" kern="1200" dirty="0" smtClean="0">
                <a:solidFill>
                  <a:schemeClr val="tx1"/>
                </a:solidFill>
                <a:effectLst/>
                <a:latin typeface="+mn-lt"/>
                <a:ea typeface="+mn-ea"/>
                <a:cs typeface="+mn-cs"/>
                <a:hlinkClick r:id="rId4"/>
              </a:rPr>
              <a:t>Office of Personnel Management</a:t>
            </a:r>
            <a:r>
              <a:rPr lang="en-US" sz="1200" b="0" i="0" kern="1200" dirty="0" smtClean="0">
                <a:solidFill>
                  <a:schemeClr val="tx1"/>
                </a:solidFill>
                <a:effectLst/>
                <a:latin typeface="+mn-lt"/>
                <a:ea typeface="+mn-ea"/>
                <a:cs typeface="+mn-cs"/>
              </a:rPr>
              <a:t>, GS-15 step 10s in 19 different regions will make $161,900 in 2017, the maximum amount of money federal employees in the General Schedule can make this year. In 14 of those areas, including </a:t>
            </a:r>
            <a:r>
              <a:rPr lang="en-US" sz="1200" b="0" i="0" u="sng" kern="1200" dirty="0" smtClean="0">
                <a:solidFill>
                  <a:schemeClr val="tx1"/>
                </a:solidFill>
                <a:effectLst/>
                <a:latin typeface="+mn-lt"/>
                <a:ea typeface="+mn-ea"/>
                <a:cs typeface="+mn-cs"/>
                <a:hlinkClick r:id="rId5"/>
              </a:rPr>
              <a:t>Washington D.C.</a:t>
            </a:r>
            <a:r>
              <a:rPr lang="en-US" sz="1200" b="0" i="0" kern="1200" dirty="0" smtClean="0">
                <a:solidFill>
                  <a:schemeClr val="tx1"/>
                </a:solidFill>
                <a:effectLst/>
                <a:latin typeface="+mn-lt"/>
                <a:ea typeface="+mn-ea"/>
                <a:cs typeface="+mn-cs"/>
              </a:rPr>
              <a:t>, GS-15 steps 8 through 10 will make that amount. In </a:t>
            </a:r>
            <a:r>
              <a:rPr lang="en-US" sz="1200" b="0" i="0" u="sng" kern="1200" dirty="0" smtClean="0">
                <a:solidFill>
                  <a:schemeClr val="tx1"/>
                </a:solidFill>
                <a:effectLst/>
                <a:latin typeface="+mn-lt"/>
                <a:ea typeface="+mn-ea"/>
                <a:cs typeface="+mn-cs"/>
                <a:hlinkClick r:id="rId6"/>
              </a:rPr>
              <a:t>San Francisco</a:t>
            </a:r>
            <a:r>
              <a:rPr lang="en-US" sz="1200" b="0" i="0" kern="1200" dirty="0" smtClean="0">
                <a:solidFill>
                  <a:schemeClr val="tx1"/>
                </a:solidFill>
                <a:effectLst/>
                <a:latin typeface="+mn-lt"/>
                <a:ea typeface="+mn-ea"/>
                <a:cs typeface="+mn-cs"/>
              </a:rPr>
              <a:t>, steps 5 through 10 will all make the same. So will appointed </a:t>
            </a:r>
            <a:r>
              <a:rPr lang="en-US" sz="1200" b="0" i="0" u="sng" kern="1200" dirty="0" smtClean="0">
                <a:solidFill>
                  <a:schemeClr val="tx1"/>
                </a:solidFill>
                <a:effectLst/>
                <a:latin typeface="+mn-lt"/>
                <a:ea typeface="+mn-ea"/>
                <a:cs typeface="+mn-cs"/>
                <a:hlinkClick r:id="rId7"/>
              </a:rPr>
              <a:t>Senior Executive Service </a:t>
            </a:r>
            <a:r>
              <a:rPr lang="en-US" sz="1200" b="0" i="0" kern="1200" dirty="0" smtClean="0">
                <a:solidFill>
                  <a:schemeClr val="tx1"/>
                </a:solidFill>
                <a:effectLst/>
                <a:latin typeface="+mn-lt"/>
                <a:ea typeface="+mn-ea"/>
                <a:cs typeface="+mn-cs"/>
              </a:rPr>
              <a:t>members who are level four. Political SES level 5 feds, meanwhile, will make more than $10,000 less, at $151,700. Careers could make </a:t>
            </a:r>
            <a:r>
              <a:rPr lang="en-US" sz="1200" b="0" i="0" u="sng" kern="1200" dirty="0" smtClean="0">
                <a:solidFill>
                  <a:schemeClr val="tx1"/>
                </a:solidFill>
                <a:effectLst/>
                <a:latin typeface="+mn-lt"/>
                <a:ea typeface="+mn-ea"/>
                <a:cs typeface="+mn-cs"/>
                <a:hlinkClick r:id="rId8"/>
              </a:rPr>
              <a:t>even less </a:t>
            </a:r>
            <a:r>
              <a:rPr lang="en-US" sz="1200" b="0" i="0" kern="1200" dirty="0" smtClean="0">
                <a:solidFill>
                  <a:schemeClr val="tx1"/>
                </a:solidFill>
                <a:effectLst/>
                <a:latin typeface="+mn-lt"/>
                <a:ea typeface="+mn-ea"/>
                <a:cs typeface="+mn-cs"/>
              </a:rPr>
              <a:t>than that.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the</a:t>
            </a:r>
            <a:r>
              <a:rPr lang="en-US" sz="1200" b="0" i="0" kern="1200" baseline="0" dirty="0" smtClean="0">
                <a:solidFill>
                  <a:schemeClr val="tx1"/>
                </a:solidFill>
                <a:effectLst/>
                <a:latin typeface="+mn-lt"/>
                <a:ea typeface="+mn-ea"/>
                <a:cs typeface="+mn-cs"/>
              </a:rPr>
              <a:t> two most recent exit surveys of SES members conducted by OPM, many executives leave the federal government with the intent to continue working </a:t>
            </a:r>
            <a:r>
              <a:rPr lang="mr-IN" sz="1200" b="0" i="0" kern="1200" baseline="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and in most cases for higher pay. This decline in satisfaction with pay and recognition was actually evident during the first exit survey that OPM conducted in 2011.</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 while the table</a:t>
            </a:r>
            <a:r>
              <a:rPr lang="en-US" sz="1200" b="0" i="0" kern="1200" baseline="0" dirty="0" smtClean="0">
                <a:solidFill>
                  <a:schemeClr val="tx1"/>
                </a:solidFill>
                <a:effectLst/>
                <a:latin typeface="+mn-lt"/>
                <a:ea typeface="+mn-ea"/>
                <a:cs typeface="+mn-cs"/>
              </a:rPr>
              <a:t> above reflects the maximum allowable salary, it is worth bearing in mind that those are maximums and entry-level salaries may be considerably less. This could mean as a new SES-appointee, you will have employees who make more than you do. I would suggest that given all of this, money is likely not the best reason to aspire to the SES as it could later become a source of dissatisfaction or discontent.</a:t>
            </a:r>
          </a:p>
          <a:p>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Now, let’s take a look at some demographic data for the SES corps at the end of Fiscal Year 2016.</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6</a:t>
            </a:fld>
            <a:endParaRPr lang="en-US"/>
          </a:p>
        </p:txBody>
      </p:sp>
    </p:spTree>
    <p:extLst>
      <p:ext uri="{BB962C8B-B14F-4D97-AF65-F5344CB8AC3E}">
        <p14:creationId xmlns:p14="http://schemas.microsoft.com/office/powerpoint/2010/main" val="1594837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681495-C8FB-4292-8F40-5C5FFA827351}" type="slidenum">
              <a:rPr lang="en-US" smtClean="0"/>
              <a:t>7</a:t>
            </a:fld>
            <a:endParaRPr lang="en-US"/>
          </a:p>
        </p:txBody>
      </p:sp>
    </p:spTree>
    <p:extLst>
      <p:ext uri="{BB962C8B-B14F-4D97-AF65-F5344CB8AC3E}">
        <p14:creationId xmlns:p14="http://schemas.microsoft.com/office/powerpoint/2010/main" val="515113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demographic focus</a:t>
            </a:r>
            <a:r>
              <a:rPr lang="en-US" baseline="0" dirty="0" smtClean="0"/>
              <a:t> areas on this chart are education levels and age. I was able to easily download this data from OPM’s </a:t>
            </a:r>
            <a:r>
              <a:rPr lang="en-US" baseline="0" dirty="0" err="1" smtClean="0"/>
              <a:t>FedScope</a:t>
            </a:r>
            <a:r>
              <a:rPr lang="en-US" baseline="0" dirty="0" smtClean="0"/>
              <a:t> website. For those not familiar with </a:t>
            </a:r>
            <a:r>
              <a:rPr lang="en-US" baseline="0" dirty="0" err="1" smtClean="0"/>
              <a:t>FedScope</a:t>
            </a:r>
            <a:r>
              <a:rPr lang="en-US" baseline="0" dirty="0" smtClean="0"/>
              <a:t>, it is a publicly assessable database that provides searchable and downloadable federal human resources data by quarter. The most recent quarter’s data was just released this week for December 2016. I’ve used data through September 2016 because we so often refer to fiscal years when discussing federal statistical data. So, the figures on the next few slides are through September 2016, or end of FY 2017.</a:t>
            </a:r>
          </a:p>
          <a:p>
            <a:endParaRPr lang="en-US" baseline="0" dirty="0" smtClean="0"/>
          </a:p>
          <a:p>
            <a:r>
              <a:rPr lang="en-US" baseline="0" dirty="0" smtClean="0"/>
              <a:t>The chart on the left shows that almost 82% of SES members have either a Bachelor’s or a Master’s degree. If you add in the number who hold a doctorate degree, the percentage jumps to 91%. So, while there is not an absolute requirement to have a degree for many SES positions, you can clearly see that the overwhelming majority of the members of the SES have a degree </a:t>
            </a:r>
            <a:r>
              <a:rPr lang="mr-IN" baseline="0" dirty="0" smtClean="0"/>
              <a:t>–</a:t>
            </a:r>
            <a:r>
              <a:rPr lang="en-US" baseline="0" dirty="0" smtClean="0"/>
              <a:t> in fact, almost half have an advanced degree.</a:t>
            </a:r>
          </a:p>
          <a:p>
            <a:endParaRPr lang="en-US" baseline="0" dirty="0" smtClean="0"/>
          </a:p>
          <a:p>
            <a:r>
              <a:rPr lang="en-US" baseline="0" dirty="0" smtClean="0"/>
              <a:t>The chart on the right reflects the demographic breakdown by age. With almost 24% of SES members at age 60 and above, it gives you a sense of the implications for knowledge retention and succession planning. With almost three-fourths of the SES corps at age 50 and older, there has been a sense of urgency around continuity. Unfortunately, this sense of urgency has not necessarily been reflected in succession planning activities. </a:t>
            </a:r>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8</a:t>
            </a:fld>
            <a:endParaRPr lang="en-US"/>
          </a:p>
        </p:txBody>
      </p:sp>
    </p:spTree>
    <p:extLst>
      <p:ext uri="{BB962C8B-B14F-4D97-AF65-F5344CB8AC3E}">
        <p14:creationId xmlns:p14="http://schemas.microsoft.com/office/powerpoint/2010/main" val="719930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reflects</a:t>
            </a:r>
            <a:r>
              <a:rPr lang="en-US" baseline="0" dirty="0" smtClean="0"/>
              <a:t> the race and ethnicity breakdown for the SES. As the chart shows, at the end of FY 2017, approximately 79% of the SES were white. I did find it worth noting that when doing another cut at the data by age, we can clearly see that the SES is continually becoming more diverse with each successive generation. I omitted the under 30 data from the table because there were fewer than 30. However, they were 50% minority. So, the trend of increasing diversity in the SES corps should be expected to continue.</a:t>
            </a:r>
          </a:p>
          <a:p>
            <a:endParaRPr lang="en-US" baseline="0" dirty="0" smtClean="0"/>
          </a:p>
          <a:p>
            <a:r>
              <a:rPr lang="en-US" baseline="0" dirty="0" smtClean="0"/>
              <a:t>I would like to also offer that while it is important to ensure we are paying attention to demographic diversity among the executive corps, it is also important to ensure we are paying attention to diversity of thought, diversity of experience, diversity of background and working to foster organizational climates that are inclusive of the myriad ways in which we differ as human beings.</a:t>
            </a:r>
            <a:endParaRPr lang="en-US" dirty="0"/>
          </a:p>
        </p:txBody>
      </p:sp>
      <p:sp>
        <p:nvSpPr>
          <p:cNvPr id="4" name="Slide Number Placeholder 3"/>
          <p:cNvSpPr>
            <a:spLocks noGrp="1"/>
          </p:cNvSpPr>
          <p:nvPr>
            <p:ph type="sldNum" sz="quarter" idx="10"/>
          </p:nvPr>
        </p:nvSpPr>
        <p:spPr/>
        <p:txBody>
          <a:bodyPr/>
          <a:lstStyle/>
          <a:p>
            <a:fld id="{22681495-C8FB-4292-8F40-5C5FFA827351}" type="slidenum">
              <a:rPr lang="en-US" smtClean="0"/>
              <a:t>9</a:t>
            </a:fld>
            <a:endParaRPr lang="en-US"/>
          </a:p>
        </p:txBody>
      </p:sp>
    </p:spTree>
    <p:extLst>
      <p:ext uri="{BB962C8B-B14F-4D97-AF65-F5344CB8AC3E}">
        <p14:creationId xmlns:p14="http://schemas.microsoft.com/office/powerpoint/2010/main" val="740774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58409"/>
            <a:ext cx="9144000" cy="2051553"/>
          </a:xfrm>
        </p:spPr>
        <p:txBody>
          <a:bodyPr anchor="b"/>
          <a:lstStyle>
            <a:lvl1pPr algn="ctr">
              <a:defRPr sz="6000">
                <a:solidFill>
                  <a:schemeClr val="accent1">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98DB22-D5CF-48FB-885F-3FF996AEC61F}" type="datetime1">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1EA49-DEB9-4B17-9A74-BE1D77EE1AA8}" type="slidenum">
              <a:rPr lang="en-US" smtClean="0"/>
              <a:t>‹#›</a:t>
            </a:fld>
            <a:endParaRPr lang="en-US"/>
          </a:p>
        </p:txBody>
      </p:sp>
    </p:spTree>
    <p:extLst>
      <p:ext uri="{BB962C8B-B14F-4D97-AF65-F5344CB8AC3E}">
        <p14:creationId xmlns:p14="http://schemas.microsoft.com/office/powerpoint/2010/main" val="1260050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51077"/>
            <a:ext cx="10515600" cy="966787"/>
          </a:xfrm>
        </p:spPr>
        <p:txBody>
          <a:bodyPr/>
          <a:lstStyle>
            <a:lvl1pPr>
              <a:defRPr b="1">
                <a:solidFill>
                  <a:schemeClr val="accent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838200" y="2507226"/>
            <a:ext cx="10515600" cy="3669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5F36459-D132-45D8-B03E-537BB311A3CD}" type="datetime1">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1EA49-DEB9-4B17-9A74-BE1D77EE1AA8}" type="slidenum">
              <a:rPr lang="en-US" smtClean="0"/>
              <a:t>‹#›</a:t>
            </a:fld>
            <a:endParaRPr lang="en-US" dirty="0"/>
          </a:p>
        </p:txBody>
      </p:sp>
      <p:pic>
        <p:nvPicPr>
          <p:cNvPr id="7" name="Picture 6"/>
          <p:cNvPicPr>
            <a:picLocks noChangeAspect="1"/>
          </p:cNvPicPr>
          <p:nvPr userDrawn="1"/>
        </p:nvPicPr>
        <p:blipFill>
          <a:blip r:embed="rId2"/>
          <a:stretch>
            <a:fillRect/>
          </a:stretch>
        </p:blipFill>
        <p:spPr>
          <a:xfrm>
            <a:off x="0" y="0"/>
            <a:ext cx="5396089" cy="1271689"/>
          </a:xfrm>
          <a:prstGeom prst="rect">
            <a:avLst/>
          </a:prstGeom>
        </p:spPr>
      </p:pic>
    </p:spTree>
    <p:extLst>
      <p:ext uri="{BB962C8B-B14F-4D97-AF65-F5344CB8AC3E}">
        <p14:creationId xmlns:p14="http://schemas.microsoft.com/office/powerpoint/2010/main" val="1471789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73393"/>
            <a:ext cx="10515600" cy="998690"/>
          </a:xfr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p:cNvSpPr>
            <a:spLocks noGrp="1"/>
          </p:cNvSpPr>
          <p:nvPr>
            <p:ph sz="half" idx="1"/>
          </p:nvPr>
        </p:nvSpPr>
        <p:spPr>
          <a:xfrm>
            <a:off x="838200" y="2455605"/>
            <a:ext cx="5181600" cy="37213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455605"/>
            <a:ext cx="5181600" cy="372135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C025140-3FFC-40FF-9DE1-2BDEB82B7DBF}" type="datetime1">
              <a:rPr lang="en-US" smtClean="0"/>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1EA49-DEB9-4B17-9A74-BE1D77EE1AA8}" type="slidenum">
              <a:rPr lang="en-US" smtClean="0"/>
              <a:t>‹#›</a:t>
            </a:fld>
            <a:endParaRPr lang="en-US"/>
          </a:p>
        </p:txBody>
      </p:sp>
    </p:spTree>
    <p:extLst>
      <p:ext uri="{BB962C8B-B14F-4D97-AF65-F5344CB8AC3E}">
        <p14:creationId xmlns:p14="http://schemas.microsoft.com/office/powerpoint/2010/main" val="83886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467465"/>
            <a:ext cx="10515600" cy="1025012"/>
          </a:xfrm>
        </p:spPr>
        <p:txBody>
          <a:bodyPr/>
          <a:lstStyle>
            <a:lvl1pPr>
              <a:defRPr>
                <a:solidFill>
                  <a:schemeClr val="accent1">
                    <a:lumMod val="50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AA26678-F244-47E9-BA1D-7A6247DAE30E}" type="datetime1">
              <a:rPr lang="en-US" smtClean="0"/>
              <a:t>4/12/17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A1EA49-DEB9-4B17-9A74-BE1D77EE1AA8}" type="slidenum">
              <a:rPr lang="en-US" smtClean="0"/>
              <a:t>‹#›</a:t>
            </a:fld>
            <a:endParaRPr lang="en-US"/>
          </a:p>
        </p:txBody>
      </p:sp>
    </p:spTree>
    <p:extLst>
      <p:ext uri="{BB962C8B-B14F-4D97-AF65-F5344CB8AC3E}">
        <p14:creationId xmlns:p14="http://schemas.microsoft.com/office/powerpoint/2010/main" val="245809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75FEB-69E5-441A-A976-36AF12A8D9DD}" type="datetime1">
              <a:rPr lang="en-US" smtClean="0"/>
              <a:t>4/12/17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A1EA49-DEB9-4B17-9A74-BE1D77EE1AA8}" type="slidenum">
              <a:rPr lang="en-US" smtClean="0"/>
              <a:t>‹#›</a:t>
            </a:fld>
            <a:endParaRPr lang="en-US"/>
          </a:p>
        </p:txBody>
      </p:sp>
    </p:spTree>
    <p:extLst>
      <p:ext uri="{BB962C8B-B14F-4D97-AF65-F5344CB8AC3E}">
        <p14:creationId xmlns:p14="http://schemas.microsoft.com/office/powerpoint/2010/main" val="4215760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89586"/>
            <a:ext cx="3932237" cy="1056303"/>
          </a:xfrm>
        </p:spPr>
        <p:txBody>
          <a:bodyPr anchor="b"/>
          <a:lstStyle>
            <a:lvl1pPr>
              <a:defRPr sz="3200">
                <a:solidFill>
                  <a:schemeClr val="accent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5183188" y="1489587"/>
            <a:ext cx="6172200" cy="4371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552700"/>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714BBE18-FE87-4101-805F-654CF757D29E}" type="datetime1">
              <a:rPr lang="en-US" smtClean="0"/>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1EA49-DEB9-4B17-9A74-BE1D77EE1AA8}" type="slidenum">
              <a:rPr lang="en-US" smtClean="0"/>
              <a:t>‹#›</a:t>
            </a:fld>
            <a:endParaRPr lang="en-US"/>
          </a:p>
        </p:txBody>
      </p:sp>
    </p:spTree>
    <p:extLst>
      <p:ext uri="{BB962C8B-B14F-4D97-AF65-F5344CB8AC3E}">
        <p14:creationId xmlns:p14="http://schemas.microsoft.com/office/powerpoint/2010/main" val="423596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7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4257" y="1383175"/>
            <a:ext cx="10515600" cy="9765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359741"/>
            <a:ext cx="10515600" cy="381722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18F6F-F204-42FA-84F0-705C7C316B47}" type="datetime1">
              <a:rPr lang="en-US" smtClean="0"/>
              <a:t>4/12/17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1EA49-DEB9-4B17-9A74-BE1D77EE1AA8}" type="slidenum">
              <a:rPr lang="en-US" smtClean="0"/>
              <a:t>‹#›</a:t>
            </a:fld>
            <a:endParaRPr lang="en-US"/>
          </a:p>
        </p:txBody>
      </p:sp>
      <p:pic>
        <p:nvPicPr>
          <p:cNvPr id="7" name="Picture 6"/>
          <p:cNvPicPr>
            <a:picLocks noChangeAspect="1"/>
          </p:cNvPicPr>
          <p:nvPr userDrawn="1"/>
        </p:nvPicPr>
        <p:blipFill>
          <a:blip r:embed="rId8"/>
          <a:stretch>
            <a:fillRect/>
          </a:stretch>
        </p:blipFill>
        <p:spPr>
          <a:xfrm>
            <a:off x="0" y="0"/>
            <a:ext cx="5396089" cy="1271689"/>
          </a:xfrm>
          <a:prstGeom prst="rect">
            <a:avLst/>
          </a:prstGeom>
        </p:spPr>
      </p:pic>
      <p:pic>
        <p:nvPicPr>
          <p:cNvPr id="9" name="Picture 8"/>
          <p:cNvPicPr/>
          <p:nvPr userDrawn="1"/>
        </p:nvPicPr>
        <p:blipFill>
          <a:blip r:embed="rId9">
            <a:extLst>
              <a:ext uri="{28A0092B-C50C-407E-A947-70E740481C1C}">
                <a14:useLocalDpi xmlns:a14="http://schemas.microsoft.com/office/drawing/2010/main" val="0"/>
              </a:ext>
            </a:extLst>
          </a:blip>
          <a:stretch>
            <a:fillRect/>
          </a:stretch>
        </p:blipFill>
        <p:spPr>
          <a:xfrm>
            <a:off x="10301467" y="92597"/>
            <a:ext cx="1007003" cy="925975"/>
          </a:xfrm>
          <a:prstGeom prst="rect">
            <a:avLst/>
          </a:prstGeom>
        </p:spPr>
      </p:pic>
    </p:spTree>
    <p:extLst>
      <p:ext uri="{BB962C8B-B14F-4D97-AF65-F5344CB8AC3E}">
        <p14:creationId xmlns:p14="http://schemas.microsoft.com/office/powerpoint/2010/main" val="3369876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hf hdr="0" ftr="0" dt="0"/>
  <p:txStyles>
    <p:titleStyle>
      <a:lvl1pPr algn="l" defTabSz="914400" rtl="0" eaLnBrk="1" latinLnBrk="0" hangingPunct="1">
        <a:lnSpc>
          <a:spcPct val="90000"/>
        </a:lnSpc>
        <a:spcBef>
          <a:spcPct val="0"/>
        </a:spcBef>
        <a:buNone/>
        <a:defRPr sz="4400" b="1"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5.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6.jpg&amp;ehk=XWxncWlfiIP3XU49GT78rg&amp;pid=OfficeInsert"/></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2187" y="1458409"/>
            <a:ext cx="9995770" cy="2051553"/>
          </a:xfrm>
        </p:spPr>
        <p:txBody>
          <a:bodyPr>
            <a:noAutofit/>
          </a:bodyPr>
          <a:lstStyle/>
          <a:p>
            <a:r>
              <a:rPr lang="en-US" sz="6600" dirty="0" smtClean="0"/>
              <a:t>SES 101: </a:t>
            </a:r>
            <a:r>
              <a:rPr lang="en-US" sz="6600" dirty="0"/>
              <a:t>The </a:t>
            </a:r>
            <a:r>
              <a:rPr lang="en-US" sz="6600" dirty="0" smtClean="0"/>
              <a:t>What &amp; How of the Senior Executive Service</a:t>
            </a:r>
            <a:endParaRPr lang="en-US" sz="6600" dirty="0"/>
          </a:p>
        </p:txBody>
      </p:sp>
      <p:sp>
        <p:nvSpPr>
          <p:cNvPr id="3" name="Subtitle 2"/>
          <p:cNvSpPr>
            <a:spLocks noGrp="1"/>
          </p:cNvSpPr>
          <p:nvPr>
            <p:ph type="subTitle" idx="1"/>
          </p:nvPr>
        </p:nvSpPr>
        <p:spPr/>
        <p:txBody>
          <a:bodyPr>
            <a:normAutofit lnSpcReduction="10000"/>
          </a:bodyPr>
          <a:lstStyle/>
          <a:p>
            <a:endParaRPr lang="en-US" dirty="0"/>
          </a:p>
          <a:p>
            <a:r>
              <a:rPr lang="en-US" dirty="0" smtClean="0"/>
              <a:t>Patrina M. Clark</a:t>
            </a:r>
            <a:endParaRPr lang="en-US" dirty="0"/>
          </a:p>
          <a:p>
            <a:r>
              <a:rPr lang="en-US" dirty="0" smtClean="0"/>
              <a:t>President &amp; Founder, Pivotal Practices Consulting LLC</a:t>
            </a:r>
            <a:endParaRPr lang="en-US" dirty="0"/>
          </a:p>
          <a:p>
            <a:r>
              <a:rPr lang="en-US" dirty="0" smtClean="0"/>
              <a:t>April 13, </a:t>
            </a:r>
            <a:r>
              <a:rPr lang="en-US" dirty="0"/>
              <a:t>2017</a:t>
            </a:r>
          </a:p>
        </p:txBody>
      </p:sp>
    </p:spTree>
    <p:extLst>
      <p:ext uri="{BB962C8B-B14F-4D97-AF65-F5344CB8AC3E}">
        <p14:creationId xmlns:p14="http://schemas.microsoft.com/office/powerpoint/2010/main" val="2919778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Agencies with Largest Numbers of SES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31208538"/>
              </p:ext>
            </p:extLst>
          </p:nvPr>
        </p:nvGraphicFramePr>
        <p:xfrm>
          <a:off x="838200" y="2318773"/>
          <a:ext cx="9822083" cy="3992880"/>
        </p:xfrm>
        <a:graphic>
          <a:graphicData uri="http://schemas.openxmlformats.org/drawingml/2006/table">
            <a:tbl>
              <a:tblPr firstRow="1" bandRow="1">
                <a:tableStyleId>{5C22544A-7EE6-4342-B048-85BDC9FD1C3A}</a:tableStyleId>
              </a:tblPr>
              <a:tblGrid>
                <a:gridCol w="6762861"/>
                <a:gridCol w="1529611"/>
                <a:gridCol w="1529611"/>
              </a:tblGrid>
              <a:tr h="370840">
                <a:tc>
                  <a:txBody>
                    <a:bodyPr/>
                    <a:lstStyle/>
                    <a:p>
                      <a:pPr algn="ctr"/>
                      <a:r>
                        <a:rPr lang="en-US" sz="2200" dirty="0" smtClean="0"/>
                        <a:t>Agency</a:t>
                      </a:r>
                      <a:endParaRPr lang="en-US" sz="2200" dirty="0"/>
                    </a:p>
                  </a:txBody>
                  <a:tcPr>
                    <a:solidFill>
                      <a:schemeClr val="accent1">
                        <a:lumMod val="50000"/>
                      </a:schemeClr>
                    </a:solidFill>
                  </a:tcPr>
                </a:tc>
                <a:tc>
                  <a:txBody>
                    <a:bodyPr/>
                    <a:lstStyle/>
                    <a:p>
                      <a:pPr algn="ctr"/>
                      <a:r>
                        <a:rPr lang="en-US" sz="2200" dirty="0" smtClean="0"/>
                        <a:t>Number*</a:t>
                      </a:r>
                      <a:endParaRPr lang="en-US" sz="2200" dirty="0"/>
                    </a:p>
                  </a:txBody>
                  <a:tcPr>
                    <a:solidFill>
                      <a:schemeClr val="accent1">
                        <a:lumMod val="50000"/>
                      </a:schemeClr>
                    </a:solidFill>
                  </a:tcPr>
                </a:tc>
                <a:tc>
                  <a:txBody>
                    <a:bodyPr/>
                    <a:lstStyle/>
                    <a:p>
                      <a:pPr algn="ctr"/>
                      <a:r>
                        <a:rPr lang="en-US" sz="2200" dirty="0" smtClean="0"/>
                        <a:t>% of Total</a:t>
                      </a:r>
                      <a:endParaRPr lang="en-US" sz="2200" dirty="0"/>
                    </a:p>
                  </a:txBody>
                  <a:tcPr>
                    <a:solidFill>
                      <a:schemeClr val="accent1">
                        <a:lumMod val="50000"/>
                      </a:schemeClr>
                    </a:solidFill>
                  </a:tcPr>
                </a:tc>
              </a:tr>
              <a:tr h="370840">
                <a:tc>
                  <a:txBody>
                    <a:bodyPr/>
                    <a:lstStyle/>
                    <a:p>
                      <a:r>
                        <a:rPr lang="en-US" sz="2000" dirty="0" smtClean="0"/>
                        <a:t>Department of Defense</a:t>
                      </a:r>
                      <a:r>
                        <a:rPr lang="en-US" sz="2000" baseline="0" dirty="0" smtClean="0"/>
                        <a:t> (includes Air Force, Army, and Navy)</a:t>
                      </a:r>
                      <a:endParaRPr lang="en-US" sz="2000" dirty="0"/>
                    </a:p>
                  </a:txBody>
                  <a:tcPr/>
                </a:tc>
                <a:tc>
                  <a:txBody>
                    <a:bodyPr/>
                    <a:lstStyle/>
                    <a:p>
                      <a:pPr algn="r"/>
                      <a:r>
                        <a:rPr lang="en-US" sz="2000" dirty="0" smtClean="0"/>
                        <a:t>1,230</a:t>
                      </a:r>
                      <a:endParaRPr lang="en-US" sz="2000" dirty="0"/>
                    </a:p>
                  </a:txBody>
                  <a:tcPr/>
                </a:tc>
                <a:tc>
                  <a:txBody>
                    <a:bodyPr/>
                    <a:lstStyle/>
                    <a:p>
                      <a:pPr algn="r"/>
                      <a:r>
                        <a:rPr lang="en-US" sz="2000" dirty="0" smtClean="0"/>
                        <a:t>15.1%</a:t>
                      </a:r>
                      <a:endParaRPr lang="en-US" sz="2000" dirty="0"/>
                    </a:p>
                  </a:txBody>
                  <a:tcPr/>
                </a:tc>
              </a:tr>
              <a:tr h="370840">
                <a:tc>
                  <a:txBody>
                    <a:bodyPr/>
                    <a:lstStyle/>
                    <a:p>
                      <a:r>
                        <a:rPr lang="en-US" sz="2000" dirty="0" smtClean="0"/>
                        <a:t>Department of Justice</a:t>
                      </a:r>
                      <a:endParaRPr lang="en-US" sz="2000" dirty="0"/>
                    </a:p>
                  </a:txBody>
                  <a:tcPr/>
                </a:tc>
                <a:tc>
                  <a:txBody>
                    <a:bodyPr/>
                    <a:lstStyle/>
                    <a:p>
                      <a:pPr algn="r"/>
                      <a:r>
                        <a:rPr lang="en-US" sz="2000" dirty="0" smtClean="0"/>
                        <a:t>819</a:t>
                      </a:r>
                      <a:endParaRPr lang="en-US" sz="2000" dirty="0"/>
                    </a:p>
                  </a:txBody>
                  <a:tcPr/>
                </a:tc>
                <a:tc>
                  <a:txBody>
                    <a:bodyPr/>
                    <a:lstStyle/>
                    <a:p>
                      <a:pPr algn="r"/>
                      <a:r>
                        <a:rPr lang="en-US" sz="2000" dirty="0" smtClean="0"/>
                        <a:t>10.1%</a:t>
                      </a:r>
                      <a:endParaRPr lang="en-US" sz="2000" dirty="0"/>
                    </a:p>
                  </a:txBody>
                  <a:tcPr/>
                </a:tc>
              </a:tr>
              <a:tr h="370840">
                <a:tc>
                  <a:txBody>
                    <a:bodyPr/>
                    <a:lstStyle/>
                    <a:p>
                      <a:r>
                        <a:rPr lang="en-US" sz="2000" dirty="0" smtClean="0"/>
                        <a:t>Department of Homeland</a:t>
                      </a:r>
                      <a:r>
                        <a:rPr lang="en-US" sz="2000" baseline="0" dirty="0" smtClean="0"/>
                        <a:t> Security</a:t>
                      </a:r>
                      <a:endParaRPr lang="en-US" sz="2000" dirty="0"/>
                    </a:p>
                  </a:txBody>
                  <a:tcPr/>
                </a:tc>
                <a:tc>
                  <a:txBody>
                    <a:bodyPr/>
                    <a:lstStyle/>
                    <a:p>
                      <a:pPr algn="r"/>
                      <a:r>
                        <a:rPr lang="en-US" sz="2000" dirty="0" smtClean="0"/>
                        <a:t>635</a:t>
                      </a:r>
                      <a:endParaRPr lang="en-US" sz="2000" dirty="0"/>
                    </a:p>
                  </a:txBody>
                  <a:tcPr/>
                </a:tc>
                <a:tc>
                  <a:txBody>
                    <a:bodyPr/>
                    <a:lstStyle/>
                    <a:p>
                      <a:pPr algn="r"/>
                      <a:r>
                        <a:rPr lang="en-US" sz="2000" dirty="0" smtClean="0"/>
                        <a:t>7.8%</a:t>
                      </a:r>
                      <a:endParaRPr lang="en-US" sz="2000" dirty="0"/>
                    </a:p>
                  </a:txBody>
                  <a:tcPr/>
                </a:tc>
              </a:tr>
              <a:tr h="370840">
                <a:tc>
                  <a:txBody>
                    <a:bodyPr/>
                    <a:lstStyle/>
                    <a:p>
                      <a:r>
                        <a:rPr lang="en-US" sz="2000" dirty="0" smtClean="0"/>
                        <a:t>Department of Energy</a:t>
                      </a:r>
                      <a:endParaRPr lang="en-US" sz="2000" dirty="0"/>
                    </a:p>
                  </a:txBody>
                  <a:tcPr/>
                </a:tc>
                <a:tc>
                  <a:txBody>
                    <a:bodyPr/>
                    <a:lstStyle/>
                    <a:p>
                      <a:pPr algn="r"/>
                      <a:r>
                        <a:rPr lang="en-US" sz="2000" dirty="0" smtClean="0"/>
                        <a:t>490</a:t>
                      </a:r>
                      <a:endParaRPr lang="en-US" sz="2000" dirty="0"/>
                    </a:p>
                  </a:txBody>
                  <a:tcPr/>
                </a:tc>
                <a:tc>
                  <a:txBody>
                    <a:bodyPr/>
                    <a:lstStyle/>
                    <a:p>
                      <a:pPr algn="r"/>
                      <a:r>
                        <a:rPr lang="en-US" sz="2000" dirty="0" smtClean="0"/>
                        <a:t>6.0%</a:t>
                      </a:r>
                      <a:endParaRPr lang="en-US" sz="2000" dirty="0"/>
                    </a:p>
                  </a:txBody>
                  <a:tcPr/>
                </a:tc>
              </a:tr>
              <a:tr h="370840">
                <a:tc>
                  <a:txBody>
                    <a:bodyPr/>
                    <a:lstStyle/>
                    <a:p>
                      <a:r>
                        <a:rPr lang="en-US" sz="2000" dirty="0" smtClean="0"/>
                        <a:t>Department of</a:t>
                      </a:r>
                      <a:r>
                        <a:rPr lang="en-US" sz="2000" baseline="0" dirty="0" smtClean="0"/>
                        <a:t> Health and Human Services</a:t>
                      </a:r>
                      <a:endParaRPr lang="en-US" sz="2000" dirty="0"/>
                    </a:p>
                  </a:txBody>
                  <a:tcPr/>
                </a:tc>
                <a:tc>
                  <a:txBody>
                    <a:bodyPr/>
                    <a:lstStyle/>
                    <a:p>
                      <a:pPr algn="r"/>
                      <a:r>
                        <a:rPr lang="en-US" sz="2000" smtClean="0"/>
                        <a:t>468</a:t>
                      </a:r>
                      <a:endParaRPr lang="en-US" sz="2000" dirty="0"/>
                    </a:p>
                  </a:txBody>
                  <a:tcPr/>
                </a:tc>
                <a:tc>
                  <a:txBody>
                    <a:bodyPr/>
                    <a:lstStyle/>
                    <a:p>
                      <a:pPr algn="r"/>
                      <a:r>
                        <a:rPr lang="en-US" sz="2000" dirty="0" smtClean="0"/>
                        <a:t>5.8%</a:t>
                      </a:r>
                      <a:endParaRPr lang="en-US" sz="2000" dirty="0"/>
                    </a:p>
                  </a:txBody>
                  <a:tcPr/>
                </a:tc>
              </a:tr>
              <a:tr h="370840">
                <a:tc>
                  <a:txBody>
                    <a:bodyPr/>
                    <a:lstStyle/>
                    <a:p>
                      <a:r>
                        <a:rPr lang="en-US" sz="2000" dirty="0" smtClean="0"/>
                        <a:t>Department of</a:t>
                      </a:r>
                      <a:r>
                        <a:rPr lang="en-US" sz="2000" baseline="0" dirty="0" smtClean="0"/>
                        <a:t> the Treasury</a:t>
                      </a:r>
                      <a:endParaRPr lang="en-US" sz="2000" dirty="0"/>
                    </a:p>
                  </a:txBody>
                  <a:tcPr/>
                </a:tc>
                <a:tc>
                  <a:txBody>
                    <a:bodyPr/>
                    <a:lstStyle/>
                    <a:p>
                      <a:pPr algn="r"/>
                      <a:r>
                        <a:rPr lang="en-US" sz="2000" dirty="0" smtClean="0"/>
                        <a:t>458</a:t>
                      </a:r>
                      <a:endParaRPr lang="en-US" sz="2000" dirty="0"/>
                    </a:p>
                  </a:txBody>
                  <a:tcPr/>
                </a:tc>
                <a:tc>
                  <a:txBody>
                    <a:bodyPr/>
                    <a:lstStyle/>
                    <a:p>
                      <a:pPr algn="r"/>
                      <a:r>
                        <a:rPr lang="en-US" sz="2000" dirty="0" smtClean="0"/>
                        <a:t>5.6%</a:t>
                      </a:r>
                      <a:endParaRPr lang="en-US" sz="2000" dirty="0"/>
                    </a:p>
                  </a:txBody>
                  <a:tcPr/>
                </a:tc>
              </a:tr>
              <a:tr h="370840">
                <a:tc>
                  <a:txBody>
                    <a:bodyPr/>
                    <a:lstStyle/>
                    <a:p>
                      <a:r>
                        <a:rPr lang="en-US" sz="2000" dirty="0" smtClean="0"/>
                        <a:t>Department of Commerce</a:t>
                      </a:r>
                      <a:endParaRPr lang="en-US" sz="2000" dirty="0"/>
                    </a:p>
                  </a:txBody>
                  <a:tcPr/>
                </a:tc>
                <a:tc>
                  <a:txBody>
                    <a:bodyPr/>
                    <a:lstStyle/>
                    <a:p>
                      <a:pPr algn="r"/>
                      <a:r>
                        <a:rPr lang="en-US" sz="2000" dirty="0" smtClean="0"/>
                        <a:t>425</a:t>
                      </a:r>
                      <a:endParaRPr lang="en-US" sz="2000" dirty="0"/>
                    </a:p>
                  </a:txBody>
                  <a:tcPr/>
                </a:tc>
                <a:tc>
                  <a:txBody>
                    <a:bodyPr/>
                    <a:lstStyle/>
                    <a:p>
                      <a:pPr algn="r"/>
                      <a:r>
                        <a:rPr lang="en-US" sz="2000" dirty="0" smtClean="0"/>
                        <a:t>5.2%</a:t>
                      </a:r>
                      <a:endParaRPr lang="en-US" sz="2000" dirty="0"/>
                    </a:p>
                  </a:txBody>
                  <a:tcPr/>
                </a:tc>
              </a:tr>
              <a:tr h="370840">
                <a:tc>
                  <a:txBody>
                    <a:bodyPr/>
                    <a:lstStyle/>
                    <a:p>
                      <a:r>
                        <a:rPr lang="en-US" sz="2000" dirty="0" smtClean="0"/>
                        <a:t>National Aeronautics &amp; Space Administration (NASA)</a:t>
                      </a:r>
                      <a:endParaRPr lang="en-US" sz="2000" dirty="0"/>
                    </a:p>
                  </a:txBody>
                  <a:tcPr/>
                </a:tc>
                <a:tc>
                  <a:txBody>
                    <a:bodyPr/>
                    <a:lstStyle/>
                    <a:p>
                      <a:pPr algn="r"/>
                      <a:r>
                        <a:rPr lang="en-US" sz="2000" dirty="0" smtClean="0"/>
                        <a:t>407</a:t>
                      </a:r>
                      <a:endParaRPr lang="en-US" sz="2000" dirty="0"/>
                    </a:p>
                  </a:txBody>
                  <a:tcPr/>
                </a:tc>
                <a:tc>
                  <a:txBody>
                    <a:bodyPr/>
                    <a:lstStyle/>
                    <a:p>
                      <a:pPr algn="r"/>
                      <a:r>
                        <a:rPr lang="en-US" sz="2000" dirty="0" smtClean="0"/>
                        <a:t>5.0%</a:t>
                      </a:r>
                      <a:endParaRPr lang="en-US" sz="2000" dirty="0"/>
                    </a:p>
                  </a:txBody>
                  <a:tcPr/>
                </a:tc>
              </a:tr>
              <a:tr h="370840">
                <a:tc>
                  <a:txBody>
                    <a:bodyPr/>
                    <a:lstStyle/>
                    <a:p>
                      <a:r>
                        <a:rPr lang="en-US" sz="2000" dirty="0" smtClean="0"/>
                        <a:t>Department of Veterans Affairs</a:t>
                      </a:r>
                      <a:endParaRPr lang="en-US" sz="2000" dirty="0"/>
                    </a:p>
                  </a:txBody>
                  <a:tcPr/>
                </a:tc>
                <a:tc>
                  <a:txBody>
                    <a:bodyPr/>
                    <a:lstStyle/>
                    <a:p>
                      <a:pPr algn="r"/>
                      <a:r>
                        <a:rPr lang="en-US" sz="2000" dirty="0" smtClean="0"/>
                        <a:t>354</a:t>
                      </a:r>
                      <a:endParaRPr lang="en-US" sz="2000" dirty="0"/>
                    </a:p>
                  </a:txBody>
                  <a:tcPr/>
                </a:tc>
                <a:tc>
                  <a:txBody>
                    <a:bodyPr/>
                    <a:lstStyle/>
                    <a:p>
                      <a:pPr algn="r"/>
                      <a:r>
                        <a:rPr lang="en-US" sz="2000" dirty="0" smtClean="0"/>
                        <a:t>4.4%</a:t>
                      </a:r>
                      <a:endParaRPr lang="en-US" sz="2000" dirty="0"/>
                    </a:p>
                  </a:txBody>
                  <a:tcPr/>
                </a:tc>
              </a:tr>
            </a:tbl>
          </a:graphicData>
        </a:graphic>
      </p:graphicFrame>
      <p:sp>
        <p:nvSpPr>
          <p:cNvPr id="4" name="Slide Number Placeholder 3"/>
          <p:cNvSpPr>
            <a:spLocks noGrp="1"/>
          </p:cNvSpPr>
          <p:nvPr>
            <p:ph type="sldNum" sz="quarter" idx="12"/>
          </p:nvPr>
        </p:nvSpPr>
        <p:spPr/>
        <p:txBody>
          <a:bodyPr/>
          <a:lstStyle/>
          <a:p>
            <a:fld id="{50A1EA49-DEB9-4B17-9A74-BE1D77EE1AA8}" type="slidenum">
              <a:rPr lang="en-US" smtClean="0"/>
              <a:t>10</a:t>
            </a:fld>
            <a:endParaRPr lang="en-US" dirty="0"/>
          </a:p>
        </p:txBody>
      </p:sp>
      <p:sp>
        <p:nvSpPr>
          <p:cNvPr id="3" name="TextBox 2"/>
          <p:cNvSpPr txBox="1"/>
          <p:nvPr/>
        </p:nvSpPr>
        <p:spPr>
          <a:xfrm>
            <a:off x="814191" y="6325644"/>
            <a:ext cx="7728559" cy="307777"/>
          </a:xfrm>
          <a:prstGeom prst="rect">
            <a:avLst/>
          </a:prstGeom>
          <a:noFill/>
        </p:spPr>
        <p:txBody>
          <a:bodyPr wrap="square" rtlCol="0">
            <a:spAutoFit/>
          </a:bodyPr>
          <a:lstStyle/>
          <a:p>
            <a:r>
              <a:rPr lang="en-US" sz="1400" dirty="0" smtClean="0"/>
              <a:t>* Source: Office of Personnel Management (OPM) </a:t>
            </a:r>
            <a:r>
              <a:rPr lang="mr-IN" sz="1400" dirty="0" smtClean="0"/>
              <a:t>–</a:t>
            </a:r>
            <a:r>
              <a:rPr lang="en-US" sz="1400" dirty="0" smtClean="0"/>
              <a:t> figures as of September 2016</a:t>
            </a:r>
            <a:endParaRPr lang="en-US" sz="1400" dirty="0"/>
          </a:p>
        </p:txBody>
      </p:sp>
    </p:spTree>
    <p:extLst>
      <p:ext uri="{BB962C8B-B14F-4D97-AF65-F5344CB8AC3E}">
        <p14:creationId xmlns:p14="http://schemas.microsoft.com/office/powerpoint/2010/main" val="516544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States with Largest Numbers of SES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40774431"/>
              </p:ext>
            </p:extLst>
          </p:nvPr>
        </p:nvGraphicFramePr>
        <p:xfrm>
          <a:off x="838200" y="2318773"/>
          <a:ext cx="6592747" cy="2804160"/>
        </p:xfrm>
        <a:graphic>
          <a:graphicData uri="http://schemas.openxmlformats.org/drawingml/2006/table">
            <a:tbl>
              <a:tblPr firstRow="1" bandRow="1">
                <a:tableStyleId>{5C22544A-7EE6-4342-B048-85BDC9FD1C3A}</a:tableStyleId>
              </a:tblPr>
              <a:tblGrid>
                <a:gridCol w="3097192"/>
                <a:gridCol w="1805651"/>
                <a:gridCol w="1689904"/>
              </a:tblGrid>
              <a:tr h="370840">
                <a:tc>
                  <a:txBody>
                    <a:bodyPr/>
                    <a:lstStyle/>
                    <a:p>
                      <a:pPr algn="ctr"/>
                      <a:r>
                        <a:rPr lang="en-US" sz="2200" dirty="0" smtClean="0"/>
                        <a:t>State</a:t>
                      </a:r>
                      <a:endParaRPr lang="en-US" sz="2200" dirty="0"/>
                    </a:p>
                  </a:txBody>
                  <a:tcPr>
                    <a:solidFill>
                      <a:schemeClr val="accent1">
                        <a:lumMod val="50000"/>
                      </a:schemeClr>
                    </a:solidFill>
                  </a:tcPr>
                </a:tc>
                <a:tc>
                  <a:txBody>
                    <a:bodyPr/>
                    <a:lstStyle/>
                    <a:p>
                      <a:pPr algn="ctr"/>
                      <a:r>
                        <a:rPr lang="en-US" sz="2200" dirty="0" smtClean="0"/>
                        <a:t>Number*</a:t>
                      </a:r>
                      <a:endParaRPr lang="en-US" sz="2200" dirty="0"/>
                    </a:p>
                  </a:txBody>
                  <a:tcPr>
                    <a:solidFill>
                      <a:schemeClr val="accent1">
                        <a:lumMod val="50000"/>
                      </a:schemeClr>
                    </a:solidFill>
                  </a:tcPr>
                </a:tc>
                <a:tc>
                  <a:txBody>
                    <a:bodyPr/>
                    <a:lstStyle/>
                    <a:p>
                      <a:pPr algn="ctr"/>
                      <a:r>
                        <a:rPr lang="en-US" sz="2200" dirty="0" smtClean="0"/>
                        <a:t>% of Total</a:t>
                      </a:r>
                      <a:endParaRPr lang="en-US" sz="2200" dirty="0"/>
                    </a:p>
                  </a:txBody>
                  <a:tcPr>
                    <a:solidFill>
                      <a:schemeClr val="accent1">
                        <a:lumMod val="50000"/>
                      </a:schemeClr>
                    </a:solidFill>
                  </a:tcPr>
                </a:tc>
              </a:tr>
              <a:tr h="370840">
                <a:tc>
                  <a:txBody>
                    <a:bodyPr/>
                    <a:lstStyle/>
                    <a:p>
                      <a:r>
                        <a:rPr lang="en-US" sz="2000" dirty="0" smtClean="0"/>
                        <a:t>District of Columbia</a:t>
                      </a:r>
                      <a:endParaRPr lang="en-US" sz="2000" dirty="0"/>
                    </a:p>
                  </a:txBody>
                  <a:tcPr/>
                </a:tc>
                <a:tc>
                  <a:txBody>
                    <a:bodyPr/>
                    <a:lstStyle/>
                    <a:p>
                      <a:pPr algn="r"/>
                      <a:r>
                        <a:rPr lang="en-US" sz="2000" dirty="0" smtClean="0"/>
                        <a:t>4,296</a:t>
                      </a:r>
                      <a:endParaRPr lang="en-US" sz="2000" dirty="0"/>
                    </a:p>
                  </a:txBody>
                  <a:tcPr/>
                </a:tc>
                <a:tc>
                  <a:txBody>
                    <a:bodyPr/>
                    <a:lstStyle/>
                    <a:p>
                      <a:pPr algn="r"/>
                      <a:r>
                        <a:rPr lang="en-US" sz="2000" dirty="0" smtClean="0"/>
                        <a:t>52.9%</a:t>
                      </a:r>
                      <a:endParaRPr lang="en-US" sz="2000" dirty="0"/>
                    </a:p>
                  </a:txBody>
                  <a:tcPr/>
                </a:tc>
              </a:tr>
              <a:tr h="370840">
                <a:tc>
                  <a:txBody>
                    <a:bodyPr/>
                    <a:lstStyle/>
                    <a:p>
                      <a:r>
                        <a:rPr lang="en-US" sz="2000" dirty="0" smtClean="0"/>
                        <a:t>Virginia</a:t>
                      </a:r>
                      <a:endParaRPr lang="en-US" sz="2000" dirty="0"/>
                    </a:p>
                  </a:txBody>
                  <a:tcPr/>
                </a:tc>
                <a:tc>
                  <a:txBody>
                    <a:bodyPr/>
                    <a:lstStyle/>
                    <a:p>
                      <a:pPr algn="r"/>
                      <a:r>
                        <a:rPr lang="en-US" sz="2000" dirty="0" smtClean="0"/>
                        <a:t>1,064</a:t>
                      </a:r>
                      <a:endParaRPr lang="en-US" sz="2000" dirty="0"/>
                    </a:p>
                  </a:txBody>
                  <a:tcPr/>
                </a:tc>
                <a:tc>
                  <a:txBody>
                    <a:bodyPr/>
                    <a:lstStyle/>
                    <a:p>
                      <a:pPr algn="r"/>
                      <a:r>
                        <a:rPr lang="en-US" sz="2000" dirty="0" smtClean="0"/>
                        <a:t>13.1%</a:t>
                      </a:r>
                      <a:endParaRPr lang="en-US" sz="2000" dirty="0"/>
                    </a:p>
                  </a:txBody>
                  <a:tcPr/>
                </a:tc>
              </a:tr>
              <a:tr h="370840">
                <a:tc>
                  <a:txBody>
                    <a:bodyPr/>
                    <a:lstStyle/>
                    <a:p>
                      <a:r>
                        <a:rPr lang="en-US" sz="2000" dirty="0" smtClean="0"/>
                        <a:t>Maryland</a:t>
                      </a:r>
                      <a:endParaRPr lang="en-US" sz="2000" dirty="0"/>
                    </a:p>
                  </a:txBody>
                  <a:tcPr/>
                </a:tc>
                <a:tc>
                  <a:txBody>
                    <a:bodyPr/>
                    <a:lstStyle/>
                    <a:p>
                      <a:pPr algn="r"/>
                      <a:r>
                        <a:rPr lang="en-US" sz="2000" dirty="0" smtClean="0"/>
                        <a:t>847</a:t>
                      </a:r>
                      <a:endParaRPr lang="en-US" sz="2000" dirty="0"/>
                    </a:p>
                  </a:txBody>
                  <a:tcPr/>
                </a:tc>
                <a:tc>
                  <a:txBody>
                    <a:bodyPr/>
                    <a:lstStyle/>
                    <a:p>
                      <a:pPr algn="r"/>
                      <a:r>
                        <a:rPr lang="en-US" sz="2000" dirty="0" smtClean="0"/>
                        <a:t>10.4%</a:t>
                      </a:r>
                      <a:endParaRPr lang="en-US" sz="2000" dirty="0"/>
                    </a:p>
                  </a:txBody>
                  <a:tcPr/>
                </a:tc>
              </a:tr>
              <a:tr h="370840">
                <a:tc>
                  <a:txBody>
                    <a:bodyPr/>
                    <a:lstStyle/>
                    <a:p>
                      <a:r>
                        <a:rPr lang="en-US" sz="2000" dirty="0" smtClean="0"/>
                        <a:t>California</a:t>
                      </a:r>
                      <a:endParaRPr lang="en-US" sz="2000" dirty="0"/>
                    </a:p>
                  </a:txBody>
                  <a:tcPr/>
                </a:tc>
                <a:tc>
                  <a:txBody>
                    <a:bodyPr/>
                    <a:lstStyle/>
                    <a:p>
                      <a:pPr algn="r"/>
                      <a:r>
                        <a:rPr lang="en-US" sz="2000" dirty="0" smtClean="0"/>
                        <a:t>169</a:t>
                      </a:r>
                      <a:endParaRPr lang="en-US" sz="2000" dirty="0"/>
                    </a:p>
                  </a:txBody>
                  <a:tcPr/>
                </a:tc>
                <a:tc>
                  <a:txBody>
                    <a:bodyPr/>
                    <a:lstStyle/>
                    <a:p>
                      <a:pPr algn="r"/>
                      <a:r>
                        <a:rPr lang="en-US" sz="2000" dirty="0" smtClean="0"/>
                        <a:t>2.1%</a:t>
                      </a:r>
                      <a:endParaRPr lang="en-US" sz="2000" dirty="0"/>
                    </a:p>
                  </a:txBody>
                  <a:tcPr/>
                </a:tc>
              </a:tr>
              <a:tr h="370840">
                <a:tc>
                  <a:txBody>
                    <a:bodyPr/>
                    <a:lstStyle/>
                    <a:p>
                      <a:r>
                        <a:rPr lang="en-US" sz="2000" dirty="0" smtClean="0"/>
                        <a:t>Texas</a:t>
                      </a:r>
                      <a:endParaRPr lang="en-US" sz="2000" dirty="0"/>
                    </a:p>
                  </a:txBody>
                  <a:tcPr/>
                </a:tc>
                <a:tc>
                  <a:txBody>
                    <a:bodyPr/>
                    <a:lstStyle/>
                    <a:p>
                      <a:pPr algn="r"/>
                      <a:r>
                        <a:rPr lang="en-US" sz="2000" dirty="0" smtClean="0"/>
                        <a:t>143</a:t>
                      </a:r>
                      <a:endParaRPr lang="en-US" sz="2000" dirty="0"/>
                    </a:p>
                  </a:txBody>
                  <a:tcPr/>
                </a:tc>
                <a:tc>
                  <a:txBody>
                    <a:bodyPr/>
                    <a:lstStyle/>
                    <a:p>
                      <a:pPr algn="r"/>
                      <a:r>
                        <a:rPr lang="en-US" sz="2000" dirty="0" smtClean="0"/>
                        <a:t>1.8%</a:t>
                      </a:r>
                      <a:endParaRPr lang="en-US" sz="2000" dirty="0"/>
                    </a:p>
                  </a:txBody>
                  <a:tcPr/>
                </a:tc>
              </a:tr>
              <a:tr h="370840">
                <a:tc>
                  <a:txBody>
                    <a:bodyPr/>
                    <a:lstStyle/>
                    <a:p>
                      <a:r>
                        <a:rPr lang="en-US" sz="2000" dirty="0" smtClean="0"/>
                        <a:t>Georgia</a:t>
                      </a:r>
                      <a:endParaRPr lang="en-US" sz="2000" dirty="0"/>
                    </a:p>
                  </a:txBody>
                  <a:tcPr/>
                </a:tc>
                <a:tc>
                  <a:txBody>
                    <a:bodyPr/>
                    <a:lstStyle/>
                    <a:p>
                      <a:pPr algn="r"/>
                      <a:r>
                        <a:rPr lang="en-US" sz="2000" dirty="0" smtClean="0"/>
                        <a:t>128</a:t>
                      </a:r>
                      <a:endParaRPr lang="en-US" sz="2000" dirty="0"/>
                    </a:p>
                  </a:txBody>
                  <a:tcPr/>
                </a:tc>
                <a:tc>
                  <a:txBody>
                    <a:bodyPr/>
                    <a:lstStyle/>
                    <a:p>
                      <a:pPr algn="r"/>
                      <a:r>
                        <a:rPr lang="en-US" sz="2000" dirty="0" smtClean="0"/>
                        <a:t>1.6%</a:t>
                      </a:r>
                      <a:endParaRPr lang="en-US" sz="2000" dirty="0"/>
                    </a:p>
                  </a:txBody>
                  <a:tcPr/>
                </a:tc>
              </a:tr>
            </a:tbl>
          </a:graphicData>
        </a:graphic>
      </p:graphicFrame>
      <p:sp>
        <p:nvSpPr>
          <p:cNvPr id="4" name="Slide Number Placeholder 3"/>
          <p:cNvSpPr>
            <a:spLocks noGrp="1"/>
          </p:cNvSpPr>
          <p:nvPr>
            <p:ph type="sldNum" sz="quarter" idx="12"/>
          </p:nvPr>
        </p:nvSpPr>
        <p:spPr/>
        <p:txBody>
          <a:bodyPr/>
          <a:lstStyle/>
          <a:p>
            <a:fld id="{50A1EA49-DEB9-4B17-9A74-BE1D77EE1AA8}" type="slidenum">
              <a:rPr lang="en-US" smtClean="0"/>
              <a:t>11</a:t>
            </a:fld>
            <a:endParaRPr lang="en-US" dirty="0"/>
          </a:p>
        </p:txBody>
      </p:sp>
      <p:sp>
        <p:nvSpPr>
          <p:cNvPr id="3" name="TextBox 2"/>
          <p:cNvSpPr txBox="1"/>
          <p:nvPr/>
        </p:nvSpPr>
        <p:spPr>
          <a:xfrm>
            <a:off x="814191" y="6325644"/>
            <a:ext cx="7728559" cy="307777"/>
          </a:xfrm>
          <a:prstGeom prst="rect">
            <a:avLst/>
          </a:prstGeom>
          <a:noFill/>
        </p:spPr>
        <p:txBody>
          <a:bodyPr wrap="square" rtlCol="0">
            <a:spAutoFit/>
          </a:bodyPr>
          <a:lstStyle/>
          <a:p>
            <a:r>
              <a:rPr lang="en-US" sz="1400" dirty="0" smtClean="0"/>
              <a:t>* Source: Office of Personnel Management (OPM) </a:t>
            </a:r>
            <a:r>
              <a:rPr lang="mr-IN" sz="1400" dirty="0" smtClean="0"/>
              <a:t>–</a:t>
            </a:r>
            <a:r>
              <a:rPr lang="en-US" sz="1400" dirty="0" smtClean="0"/>
              <a:t> figures as of September 2016</a:t>
            </a:r>
            <a:endParaRPr lang="en-US" sz="1400" dirty="0"/>
          </a:p>
        </p:txBody>
      </p:sp>
      <p:sp>
        <p:nvSpPr>
          <p:cNvPr id="7" name="TextBox 6"/>
          <p:cNvSpPr txBox="1"/>
          <p:nvPr/>
        </p:nvSpPr>
        <p:spPr>
          <a:xfrm>
            <a:off x="8449519" y="2651079"/>
            <a:ext cx="2731625" cy="1938992"/>
          </a:xfrm>
          <a:prstGeom prst="rect">
            <a:avLst/>
          </a:prstGeom>
          <a:noFill/>
          <a:ln>
            <a:solidFill>
              <a:schemeClr val="tx2"/>
            </a:solidFill>
          </a:ln>
        </p:spPr>
        <p:txBody>
          <a:bodyPr wrap="square" rtlCol="0">
            <a:spAutoFit/>
          </a:bodyPr>
          <a:lstStyle/>
          <a:p>
            <a:r>
              <a:rPr lang="en-US" sz="2400" i="1" dirty="0" smtClean="0">
                <a:solidFill>
                  <a:schemeClr val="tx2"/>
                </a:solidFill>
              </a:rPr>
              <a:t>Approximately 75% of all SES members work in the Washington DC metropolitan area.</a:t>
            </a:r>
            <a:endParaRPr lang="en-US" sz="2400" i="1" dirty="0">
              <a:solidFill>
                <a:schemeClr val="tx2"/>
              </a:solidFill>
            </a:endParaRPr>
          </a:p>
        </p:txBody>
      </p:sp>
    </p:spTree>
    <p:extLst>
      <p:ext uri="{BB962C8B-B14F-4D97-AF65-F5344CB8AC3E}">
        <p14:creationId xmlns:p14="http://schemas.microsoft.com/office/powerpoint/2010/main" val="1200998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How</a:t>
            </a:r>
            <a:endParaRPr lang="en-US" dirty="0"/>
          </a:p>
        </p:txBody>
      </p:sp>
      <p:sp>
        <p:nvSpPr>
          <p:cNvPr id="3" name="Subtitle 2"/>
          <p:cNvSpPr>
            <a:spLocks noGrp="1"/>
          </p:cNvSpPr>
          <p:nvPr>
            <p:ph type="subTitle" idx="1"/>
          </p:nvPr>
        </p:nvSpPr>
        <p:spPr/>
        <p:txBody>
          <a:bodyPr/>
          <a:lstStyle/>
          <a:p>
            <a:r>
              <a:rPr lang="en-US" dirty="0" smtClean="0"/>
              <a:t>Filling an SES Position| Applying for an SES Position | Your First 90 Days</a:t>
            </a:r>
            <a:endParaRPr lang="en-US" dirty="0"/>
          </a:p>
        </p:txBody>
      </p:sp>
    </p:spTree>
    <p:extLst>
      <p:ext uri="{BB962C8B-B14F-4D97-AF65-F5344CB8AC3E}">
        <p14:creationId xmlns:p14="http://schemas.microsoft.com/office/powerpoint/2010/main" val="674969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390" y="2708476"/>
            <a:ext cx="9533681" cy="2051553"/>
          </a:xfrm>
        </p:spPr>
        <p:txBody>
          <a:bodyPr/>
          <a:lstStyle/>
          <a:p>
            <a:pPr algn="l"/>
            <a:r>
              <a:rPr lang="en-US" dirty="0" smtClean="0"/>
              <a:t>Filling an SES Position</a:t>
            </a:r>
            <a:endParaRPr lang="en-US" dirty="0"/>
          </a:p>
        </p:txBody>
      </p:sp>
      <p:sp>
        <p:nvSpPr>
          <p:cNvPr id="3" name="Subtitle 2"/>
          <p:cNvSpPr>
            <a:spLocks noGrp="1"/>
          </p:cNvSpPr>
          <p:nvPr>
            <p:ph type="subTitle" idx="1"/>
          </p:nvPr>
        </p:nvSpPr>
        <p:spPr>
          <a:xfrm>
            <a:off x="370390" y="4852105"/>
            <a:ext cx="10035251" cy="1655762"/>
          </a:xfrm>
        </p:spPr>
        <p:txBody>
          <a:bodyPr/>
          <a:lstStyle/>
          <a:p>
            <a:pPr algn="l"/>
            <a:r>
              <a:rPr lang="en-US" dirty="0" smtClean="0"/>
              <a:t>Agency Options| Merit Staffing Process | OPM QRB | Selection </a:t>
            </a:r>
            <a:r>
              <a:rPr lang="en-US" dirty="0" smtClean="0"/>
              <a:t>Methods</a:t>
            </a:r>
          </a:p>
          <a:p>
            <a:pPr algn="l"/>
            <a:r>
              <a:rPr lang="en-US" dirty="0" smtClean="0"/>
              <a:t>Candidate Development Programs (SESCDPs)</a:t>
            </a:r>
            <a:endParaRPr lang="en-US" dirty="0"/>
          </a:p>
        </p:txBody>
      </p:sp>
    </p:spTree>
    <p:extLst>
      <p:ext uri="{BB962C8B-B14F-4D97-AF65-F5344CB8AC3E}">
        <p14:creationId xmlns:p14="http://schemas.microsoft.com/office/powerpoint/2010/main" val="305321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 Options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75092975"/>
              </p:ext>
            </p:extLst>
          </p:nvPr>
        </p:nvGraphicFramePr>
        <p:xfrm>
          <a:off x="1542591" y="2141952"/>
          <a:ext cx="8677855" cy="4716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50A1EA49-DEB9-4B17-9A74-BE1D77EE1AA8}" type="slidenum">
              <a:rPr lang="en-US" smtClean="0"/>
              <a:t>14</a:t>
            </a:fld>
            <a:endParaRPr lang="en-US" dirty="0"/>
          </a:p>
        </p:txBody>
      </p:sp>
    </p:spTree>
    <p:extLst>
      <p:ext uri="{BB962C8B-B14F-4D97-AF65-F5344CB8AC3E}">
        <p14:creationId xmlns:p14="http://schemas.microsoft.com/office/powerpoint/2010/main" val="14412509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Merit Staffing Process</a:t>
            </a:r>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15</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144806701"/>
              </p:ext>
            </p:extLst>
          </p:nvPr>
        </p:nvGraphicFramePr>
        <p:xfrm>
          <a:off x="838200" y="1207134"/>
          <a:ext cx="10515600" cy="367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7"/>
          <p:cNvGraphicFramePr>
            <a:graphicFrameLocks/>
          </p:cNvGraphicFramePr>
          <p:nvPr>
            <p:extLst>
              <p:ext uri="{D42A27DB-BD31-4B8C-83A1-F6EECF244321}">
                <p14:modId xmlns:p14="http://schemas.microsoft.com/office/powerpoint/2010/main" val="322785673"/>
              </p:ext>
            </p:extLst>
          </p:nvPr>
        </p:nvGraphicFramePr>
        <p:xfrm>
          <a:off x="838201" y="4484732"/>
          <a:ext cx="8330851" cy="26043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6" name="Straight Connector 15"/>
          <p:cNvCxnSpPr/>
          <p:nvPr/>
        </p:nvCxnSpPr>
        <p:spPr>
          <a:xfrm flipH="1">
            <a:off x="1595916" y="4417563"/>
            <a:ext cx="8828498" cy="0"/>
          </a:xfrm>
          <a:prstGeom prst="line">
            <a:avLst/>
          </a:prstGeom>
          <a:ln w="165100">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10507527" y="3650646"/>
            <a:ext cx="5045" cy="848686"/>
          </a:xfrm>
          <a:prstGeom prst="line">
            <a:avLst/>
          </a:prstGeom>
          <a:ln w="165100">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sp>
        <p:nvSpPr>
          <p:cNvPr id="30" name="Down Arrow 29"/>
          <p:cNvSpPr/>
          <p:nvPr/>
        </p:nvSpPr>
        <p:spPr>
          <a:xfrm>
            <a:off x="1250066" y="4329129"/>
            <a:ext cx="459769" cy="661610"/>
          </a:xfrm>
          <a:prstGeom prst="downArrow">
            <a:avLst/>
          </a:pr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414532" y="6415201"/>
            <a:ext cx="3171464" cy="369332"/>
          </a:xfrm>
          <a:prstGeom prst="rect">
            <a:avLst/>
          </a:prstGeom>
          <a:noFill/>
        </p:spPr>
        <p:txBody>
          <a:bodyPr wrap="square" rtlCol="0">
            <a:spAutoFit/>
          </a:bodyPr>
          <a:lstStyle/>
          <a:p>
            <a:r>
              <a:rPr lang="en-US" dirty="0" smtClean="0"/>
              <a:t>* Only for new </a:t>
            </a:r>
            <a:r>
              <a:rPr lang="en-US" smtClean="0"/>
              <a:t>SES appointees</a:t>
            </a:r>
            <a:endParaRPr lang="en-US"/>
          </a:p>
        </p:txBody>
      </p:sp>
      <p:sp>
        <p:nvSpPr>
          <p:cNvPr id="11" name="TextBox 10"/>
          <p:cNvSpPr txBox="1"/>
          <p:nvPr/>
        </p:nvSpPr>
        <p:spPr>
          <a:xfrm>
            <a:off x="9583837" y="5323285"/>
            <a:ext cx="2246427" cy="923330"/>
          </a:xfrm>
          <a:prstGeom prst="rect">
            <a:avLst/>
          </a:prstGeom>
          <a:noFill/>
        </p:spPr>
        <p:txBody>
          <a:bodyPr wrap="square" rtlCol="0">
            <a:spAutoFit/>
          </a:bodyPr>
          <a:lstStyle/>
          <a:p>
            <a:r>
              <a:rPr lang="en-US" i="1" dirty="0" smtClean="0">
                <a:solidFill>
                  <a:schemeClr val="tx2"/>
                </a:solidFill>
              </a:rPr>
              <a:t>New appointees serve a 1-year probationary period.</a:t>
            </a:r>
            <a:endParaRPr lang="en-US" i="1" dirty="0">
              <a:solidFill>
                <a:schemeClr val="tx2"/>
              </a:solidFill>
            </a:endParaRPr>
          </a:p>
        </p:txBody>
      </p:sp>
    </p:spTree>
    <p:extLst>
      <p:ext uri="{BB962C8B-B14F-4D97-AF65-F5344CB8AC3E}">
        <p14:creationId xmlns:p14="http://schemas.microsoft.com/office/powerpoint/2010/main" val="564809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OPM QRB</a:t>
            </a:r>
            <a:endParaRPr lang="en-US" dirty="0"/>
          </a:p>
        </p:txBody>
      </p:sp>
      <p:sp>
        <p:nvSpPr>
          <p:cNvPr id="3" name="Content Placeholder 2"/>
          <p:cNvSpPr>
            <a:spLocks noGrp="1"/>
          </p:cNvSpPr>
          <p:nvPr>
            <p:ph idx="1"/>
          </p:nvPr>
        </p:nvSpPr>
        <p:spPr>
          <a:xfrm>
            <a:off x="838200" y="2507225"/>
            <a:ext cx="10515600" cy="4214249"/>
          </a:xfrm>
        </p:spPr>
        <p:txBody>
          <a:bodyPr>
            <a:normAutofit/>
          </a:bodyPr>
          <a:lstStyle/>
          <a:p>
            <a:r>
              <a:rPr lang="en-US" dirty="0" smtClean="0"/>
              <a:t>Independent peer review of candidates proposed for initial appointment to the SES</a:t>
            </a:r>
          </a:p>
          <a:p>
            <a:pPr lvl="1"/>
            <a:r>
              <a:rPr lang="en-US" dirty="0" smtClean="0"/>
              <a:t>Normally consists of three SES members </a:t>
            </a:r>
            <a:r>
              <a:rPr lang="mr-IN" dirty="0" smtClean="0"/>
              <a:t>–</a:t>
            </a:r>
            <a:r>
              <a:rPr lang="en-US" dirty="0" smtClean="0"/>
              <a:t> each from different agency</a:t>
            </a:r>
          </a:p>
          <a:p>
            <a:pPr lvl="1"/>
            <a:r>
              <a:rPr lang="en-US" dirty="0" smtClean="0"/>
              <a:t>Must be SES career appointees</a:t>
            </a:r>
          </a:p>
          <a:p>
            <a:pPr lvl="1"/>
            <a:r>
              <a:rPr lang="en-US" dirty="0" smtClean="0"/>
              <a:t>Cannot review candidate qualifications from their own agency</a:t>
            </a:r>
          </a:p>
          <a:p>
            <a:r>
              <a:rPr lang="en-US" dirty="0" smtClean="0"/>
              <a:t>Criteria</a:t>
            </a:r>
          </a:p>
          <a:p>
            <a:pPr lvl="1"/>
            <a:r>
              <a:rPr lang="en-US" dirty="0" smtClean="0"/>
              <a:t>Demonstrated executive experience,</a:t>
            </a:r>
          </a:p>
          <a:p>
            <a:pPr lvl="1"/>
            <a:r>
              <a:rPr lang="en-US" dirty="0" smtClean="0"/>
              <a:t>Successful </a:t>
            </a:r>
            <a:r>
              <a:rPr lang="en-US" dirty="0"/>
              <a:t>participation and graduation from an OPM-approved SES Candidate Development Program, or </a:t>
            </a:r>
            <a:endParaRPr lang="en-US" dirty="0" smtClean="0"/>
          </a:p>
          <a:p>
            <a:pPr lvl="1"/>
            <a:r>
              <a:rPr lang="en-US" dirty="0" smtClean="0"/>
              <a:t>Special </a:t>
            </a:r>
            <a:r>
              <a:rPr lang="en-US" dirty="0"/>
              <a:t>or unique qualities that indicate a likelihood of executive success. </a:t>
            </a:r>
          </a:p>
          <a:p>
            <a:pPr lvl="1"/>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16</a:t>
            </a:fld>
            <a:endParaRPr lang="en-US" dirty="0"/>
          </a:p>
        </p:txBody>
      </p:sp>
    </p:spTree>
    <p:extLst>
      <p:ext uri="{BB962C8B-B14F-4D97-AF65-F5344CB8AC3E}">
        <p14:creationId xmlns:p14="http://schemas.microsoft.com/office/powerpoint/2010/main" val="1337685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Selection Method</a:t>
            </a:r>
            <a:endParaRPr lang="en-US" dirty="0"/>
          </a:p>
        </p:txBody>
      </p:sp>
      <p:sp>
        <p:nvSpPr>
          <p:cNvPr id="7" name="Content Placeholder 6"/>
          <p:cNvSpPr>
            <a:spLocks noGrp="1"/>
          </p:cNvSpPr>
          <p:nvPr>
            <p:ph idx="1"/>
          </p:nvPr>
        </p:nvSpPr>
        <p:spPr/>
        <p:txBody>
          <a:bodyPr/>
          <a:lstStyle/>
          <a:p>
            <a:r>
              <a:rPr lang="en-US" dirty="0" smtClean="0"/>
              <a:t>An applicant submits resume and responses to ECQs</a:t>
            </a:r>
          </a:p>
          <a:p>
            <a:r>
              <a:rPr lang="en-US" dirty="0" smtClean="0"/>
              <a:t>Most comprehensive descriptions of experience </a:t>
            </a:r>
            <a:r>
              <a:rPr lang="mr-IN" dirty="0" smtClean="0"/>
              <a:t>–</a:t>
            </a:r>
            <a:r>
              <a:rPr lang="en-US" dirty="0" smtClean="0"/>
              <a:t> also most burdensome</a:t>
            </a:r>
          </a:p>
        </p:txBody>
      </p:sp>
      <p:sp>
        <p:nvSpPr>
          <p:cNvPr id="4" name="Slide Number Placeholder 3"/>
          <p:cNvSpPr>
            <a:spLocks noGrp="1"/>
          </p:cNvSpPr>
          <p:nvPr>
            <p:ph type="sldNum" sz="quarter" idx="12"/>
          </p:nvPr>
        </p:nvSpPr>
        <p:spPr/>
        <p:txBody>
          <a:bodyPr/>
          <a:lstStyle/>
          <a:p>
            <a:fld id="{50A1EA49-DEB9-4B17-9A74-BE1D77EE1AA8}" type="slidenum">
              <a:rPr lang="en-US" smtClean="0"/>
              <a:t>17</a:t>
            </a:fld>
            <a:endParaRPr lang="en-US" dirty="0"/>
          </a:p>
        </p:txBody>
      </p:sp>
    </p:spTree>
    <p:extLst>
      <p:ext uri="{BB962C8B-B14F-4D97-AF65-F5344CB8AC3E}">
        <p14:creationId xmlns:p14="http://schemas.microsoft.com/office/powerpoint/2010/main" val="553535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Streamlined Selection Methods</a:t>
            </a:r>
            <a:endParaRPr lang="en-US" dirty="0"/>
          </a:p>
        </p:txBody>
      </p:sp>
      <p:sp>
        <p:nvSpPr>
          <p:cNvPr id="7" name="Content Placeholder 6"/>
          <p:cNvSpPr>
            <a:spLocks noGrp="1"/>
          </p:cNvSpPr>
          <p:nvPr>
            <p:ph sz="half" idx="1"/>
          </p:nvPr>
        </p:nvSpPr>
        <p:spPr/>
        <p:txBody>
          <a:bodyPr/>
          <a:lstStyle/>
          <a:p>
            <a:pPr marL="0" indent="0">
              <a:buNone/>
            </a:pPr>
            <a:r>
              <a:rPr lang="en-US" b="1" dirty="0" smtClean="0"/>
              <a:t>Accomplishment Record</a:t>
            </a:r>
          </a:p>
          <a:p>
            <a:r>
              <a:rPr lang="en-US" dirty="0" smtClean="0"/>
              <a:t>An applicant submits resume and responses to selected competencies </a:t>
            </a:r>
            <a:r>
              <a:rPr lang="mr-IN" dirty="0" smtClean="0"/>
              <a:t>–</a:t>
            </a:r>
            <a:r>
              <a:rPr lang="en-US" dirty="0" smtClean="0"/>
              <a:t> usually one for each ECQ</a:t>
            </a:r>
          </a:p>
          <a:p>
            <a:r>
              <a:rPr lang="en-US" dirty="0" smtClean="0"/>
              <a:t>Competency narratives usually limited to one page</a:t>
            </a:r>
          </a:p>
          <a:p>
            <a:r>
              <a:rPr lang="en-US" dirty="0" smtClean="0"/>
              <a:t>Structured interviews</a:t>
            </a:r>
            <a:endParaRPr lang="en-US" dirty="0"/>
          </a:p>
        </p:txBody>
      </p:sp>
      <p:sp>
        <p:nvSpPr>
          <p:cNvPr id="8" name="Content Placeholder 7"/>
          <p:cNvSpPr>
            <a:spLocks noGrp="1"/>
          </p:cNvSpPr>
          <p:nvPr>
            <p:ph sz="half" idx="2"/>
          </p:nvPr>
        </p:nvSpPr>
        <p:spPr/>
        <p:txBody>
          <a:bodyPr/>
          <a:lstStyle/>
          <a:p>
            <a:pPr marL="0" indent="0">
              <a:buNone/>
            </a:pPr>
            <a:r>
              <a:rPr lang="en-US" b="1" dirty="0" smtClean="0"/>
              <a:t>Resume Based</a:t>
            </a:r>
          </a:p>
          <a:p>
            <a:r>
              <a:rPr lang="en-US" dirty="0" smtClean="0"/>
              <a:t>Generally reserved for high-level and highly specialized positions</a:t>
            </a:r>
          </a:p>
          <a:p>
            <a:r>
              <a:rPr lang="en-US" dirty="0" smtClean="0"/>
              <a:t>An applicant submits resume clearly addressing ECQs and PTQs</a:t>
            </a:r>
          </a:p>
          <a:p>
            <a:r>
              <a:rPr lang="en-US" dirty="0" smtClean="0"/>
              <a:t>Resumes generally limited to five pages</a:t>
            </a:r>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18</a:t>
            </a:fld>
            <a:endParaRPr lang="en-US" dirty="0"/>
          </a:p>
        </p:txBody>
      </p:sp>
    </p:spTree>
    <p:extLst>
      <p:ext uri="{BB962C8B-B14F-4D97-AF65-F5344CB8AC3E}">
        <p14:creationId xmlns:p14="http://schemas.microsoft.com/office/powerpoint/2010/main" val="1561315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9027"/>
            <a:ext cx="10515600" cy="966787"/>
          </a:xfrm>
        </p:spPr>
        <p:txBody>
          <a:bodyPr/>
          <a:lstStyle/>
          <a:p>
            <a:r>
              <a:rPr lang="en-US" dirty="0" smtClean="0"/>
              <a:t>Candidate Development Programs (CDPs)</a:t>
            </a:r>
            <a:endParaRPr lang="en-US" dirty="0"/>
          </a:p>
        </p:txBody>
      </p:sp>
      <p:sp>
        <p:nvSpPr>
          <p:cNvPr id="3" name="Content Placeholder 2"/>
          <p:cNvSpPr>
            <a:spLocks noGrp="1"/>
          </p:cNvSpPr>
          <p:nvPr>
            <p:ph idx="1"/>
          </p:nvPr>
        </p:nvSpPr>
        <p:spPr>
          <a:xfrm>
            <a:off x="838200" y="2187615"/>
            <a:ext cx="10515600" cy="4533859"/>
          </a:xfrm>
        </p:spPr>
        <p:txBody>
          <a:bodyPr>
            <a:normAutofit/>
          </a:bodyPr>
          <a:lstStyle/>
          <a:p>
            <a:r>
              <a:rPr lang="en-US" dirty="0" smtClean="0"/>
              <a:t>Require OPM approval every five years or when substantially changed</a:t>
            </a:r>
          </a:p>
          <a:p>
            <a:r>
              <a:rPr lang="en-US" dirty="0" smtClean="0"/>
              <a:t>Mandatory requirements (5 CFR 412.302(c)):</a:t>
            </a:r>
          </a:p>
          <a:p>
            <a:pPr lvl="1"/>
            <a:r>
              <a:rPr lang="en-US" dirty="0" smtClean="0"/>
              <a:t>Individual Development Plan (IDP) individually focused</a:t>
            </a:r>
          </a:p>
          <a:p>
            <a:pPr lvl="1"/>
            <a:r>
              <a:rPr lang="en-US" dirty="0" smtClean="0"/>
              <a:t>Minimum of 12 months</a:t>
            </a:r>
          </a:p>
          <a:p>
            <a:pPr lvl="1"/>
            <a:r>
              <a:rPr lang="en-US" dirty="0" smtClean="0"/>
              <a:t>At least 80 hours of formal training on ECQs</a:t>
            </a:r>
          </a:p>
          <a:p>
            <a:pPr lvl="1"/>
            <a:r>
              <a:rPr lang="en-US" dirty="0" smtClean="0"/>
              <a:t>At least four months of developmental assignments outside position of record</a:t>
            </a:r>
          </a:p>
          <a:p>
            <a:pPr lvl="1"/>
            <a:r>
              <a:rPr lang="en-US" dirty="0" smtClean="0"/>
              <a:t>SES Mentor</a:t>
            </a:r>
          </a:p>
          <a:p>
            <a:r>
              <a:rPr lang="en-US" dirty="0" smtClean="0"/>
              <a:t>Announced on USA Jobs </a:t>
            </a:r>
            <a:r>
              <a:rPr lang="mr-IN" dirty="0" smtClean="0"/>
              <a:t>–</a:t>
            </a:r>
            <a:r>
              <a:rPr lang="en-US" dirty="0" smtClean="0"/>
              <a:t> open minimum of 14 days</a:t>
            </a:r>
          </a:p>
          <a:p>
            <a:r>
              <a:rPr lang="en-US" dirty="0" smtClean="0"/>
              <a:t>QRB-certified graduate may receive non-competitive SES appointment </a:t>
            </a:r>
            <a:r>
              <a:rPr lang="mr-IN" dirty="0" smtClean="0"/>
              <a:t>–</a:t>
            </a:r>
            <a:r>
              <a:rPr lang="en-US" dirty="0" smtClean="0"/>
              <a:t> no guarantee</a:t>
            </a:r>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19</a:t>
            </a:fld>
            <a:endParaRPr lang="en-US" dirty="0"/>
          </a:p>
        </p:txBody>
      </p:sp>
    </p:spTree>
    <p:extLst>
      <p:ext uri="{BB962C8B-B14F-4D97-AF65-F5344CB8AC3E}">
        <p14:creationId xmlns:p14="http://schemas.microsoft.com/office/powerpoint/2010/main" val="437575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 Journey </a:t>
            </a:r>
            <a:r>
              <a:rPr lang="mr-IN" b="1" dirty="0" smtClean="0"/>
              <a:t>–</a:t>
            </a:r>
            <a:r>
              <a:rPr lang="en-US" b="1" dirty="0" smtClean="0"/>
              <a:t> High-Level Overview</a:t>
            </a:r>
            <a:endParaRPr lang="en-US" b="1" dirty="0"/>
          </a:p>
        </p:txBody>
      </p:sp>
      <p:sp>
        <p:nvSpPr>
          <p:cNvPr id="6" name="TextBox 5"/>
          <p:cNvSpPr txBox="1"/>
          <p:nvPr/>
        </p:nvSpPr>
        <p:spPr>
          <a:xfrm>
            <a:off x="343092" y="4608702"/>
            <a:ext cx="2361390" cy="923330"/>
          </a:xfrm>
          <a:prstGeom prst="rect">
            <a:avLst/>
          </a:prstGeom>
          <a:noFill/>
        </p:spPr>
        <p:txBody>
          <a:bodyPr wrap="square" rtlCol="0">
            <a:spAutoFit/>
          </a:bodyPr>
          <a:lstStyle/>
          <a:p>
            <a:pPr algn="ctr"/>
            <a:r>
              <a:rPr lang="en-US" dirty="0" smtClean="0"/>
              <a:t>Internal Revenue Service</a:t>
            </a:r>
          </a:p>
          <a:p>
            <a:pPr algn="ctr"/>
            <a:r>
              <a:rPr lang="en-US" dirty="0" smtClean="0"/>
              <a:t>1986 </a:t>
            </a:r>
            <a:r>
              <a:rPr lang="mr-IN" dirty="0" smtClean="0"/>
              <a:t>–</a:t>
            </a:r>
            <a:r>
              <a:rPr lang="en-US" dirty="0" smtClean="0"/>
              <a:t> 2004</a:t>
            </a:r>
            <a:endParaRPr lang="en-US" dirty="0"/>
          </a:p>
        </p:txBody>
      </p:sp>
      <p:sp>
        <p:nvSpPr>
          <p:cNvPr id="8" name="TextBox 7"/>
          <p:cNvSpPr txBox="1"/>
          <p:nvPr/>
        </p:nvSpPr>
        <p:spPr>
          <a:xfrm>
            <a:off x="2643833" y="4608702"/>
            <a:ext cx="2361390" cy="646331"/>
          </a:xfrm>
          <a:prstGeom prst="rect">
            <a:avLst/>
          </a:prstGeom>
          <a:noFill/>
        </p:spPr>
        <p:txBody>
          <a:bodyPr wrap="square" rtlCol="0">
            <a:spAutoFit/>
          </a:bodyPr>
          <a:lstStyle/>
          <a:p>
            <a:pPr algn="ctr"/>
            <a:r>
              <a:rPr lang="en-US" dirty="0" smtClean="0"/>
              <a:t>Veterans Affairs</a:t>
            </a:r>
          </a:p>
          <a:p>
            <a:pPr algn="ctr"/>
            <a:r>
              <a:rPr lang="en-US" dirty="0" smtClean="0"/>
              <a:t>1989 </a:t>
            </a:r>
            <a:r>
              <a:rPr lang="mr-IN" dirty="0" smtClean="0"/>
              <a:t>–</a:t>
            </a:r>
            <a:r>
              <a:rPr lang="en-US" dirty="0" smtClean="0"/>
              <a:t> 1990</a:t>
            </a:r>
            <a:endParaRPr lang="en-US" dirty="0"/>
          </a:p>
        </p:txBody>
      </p:sp>
      <p:sp>
        <p:nvSpPr>
          <p:cNvPr id="10" name="TextBox 9"/>
          <p:cNvSpPr txBox="1"/>
          <p:nvPr/>
        </p:nvSpPr>
        <p:spPr>
          <a:xfrm>
            <a:off x="4646936" y="4529875"/>
            <a:ext cx="2361390" cy="923330"/>
          </a:xfrm>
          <a:prstGeom prst="rect">
            <a:avLst/>
          </a:prstGeom>
          <a:noFill/>
        </p:spPr>
        <p:txBody>
          <a:bodyPr wrap="square" rtlCol="0">
            <a:spAutoFit/>
          </a:bodyPr>
          <a:lstStyle/>
          <a:p>
            <a:pPr algn="ctr"/>
            <a:r>
              <a:rPr lang="en-US" dirty="0" smtClean="0"/>
              <a:t>Naval District Washington, Navy</a:t>
            </a:r>
          </a:p>
          <a:p>
            <a:pPr algn="ctr"/>
            <a:r>
              <a:rPr lang="en-US" dirty="0" smtClean="0"/>
              <a:t>2004 </a:t>
            </a:r>
            <a:r>
              <a:rPr lang="mr-IN" dirty="0" smtClean="0"/>
              <a:t>–</a:t>
            </a:r>
            <a:r>
              <a:rPr lang="en-US" dirty="0" smtClean="0"/>
              <a:t> 2006</a:t>
            </a:r>
            <a:endParaRPr lang="en-US" dirty="0"/>
          </a:p>
        </p:txBody>
      </p:sp>
      <p:pic>
        <p:nvPicPr>
          <p:cNvPr id="11" name="Picture 10"/>
          <p:cNvPicPr>
            <a:picLocks noChangeAspect="1"/>
          </p:cNvPicPr>
          <p:nvPr/>
        </p:nvPicPr>
        <p:blipFill>
          <a:blip r:embed="rId3"/>
          <a:stretch>
            <a:fillRect/>
          </a:stretch>
        </p:blipFill>
        <p:spPr>
          <a:xfrm>
            <a:off x="7082713" y="2829600"/>
            <a:ext cx="1561776" cy="1561776"/>
          </a:xfrm>
          <a:prstGeom prst="rect">
            <a:avLst/>
          </a:prstGeom>
        </p:spPr>
      </p:pic>
      <p:sp>
        <p:nvSpPr>
          <p:cNvPr id="12" name="TextBox 11"/>
          <p:cNvSpPr txBox="1"/>
          <p:nvPr/>
        </p:nvSpPr>
        <p:spPr>
          <a:xfrm>
            <a:off x="6650039" y="4479207"/>
            <a:ext cx="2361390" cy="923330"/>
          </a:xfrm>
          <a:prstGeom prst="rect">
            <a:avLst/>
          </a:prstGeom>
          <a:noFill/>
        </p:spPr>
        <p:txBody>
          <a:bodyPr wrap="square" rtlCol="0">
            <a:spAutoFit/>
          </a:bodyPr>
          <a:lstStyle/>
          <a:p>
            <a:pPr algn="ctr"/>
            <a:r>
              <a:rPr lang="en-US" dirty="0" smtClean="0"/>
              <a:t>Federal Election Commission</a:t>
            </a:r>
          </a:p>
          <a:p>
            <a:pPr algn="ctr"/>
            <a:r>
              <a:rPr lang="en-US" dirty="0" smtClean="0"/>
              <a:t>2006 </a:t>
            </a:r>
            <a:r>
              <a:rPr lang="mr-IN" dirty="0" smtClean="0"/>
              <a:t>–</a:t>
            </a:r>
            <a:r>
              <a:rPr lang="en-US" dirty="0" smtClean="0"/>
              <a:t> 2008</a:t>
            </a:r>
            <a:endParaRPr lang="en-US" dirty="0"/>
          </a:p>
        </p:txBody>
      </p:sp>
      <p:sp>
        <p:nvSpPr>
          <p:cNvPr id="13" name="TextBox 12"/>
          <p:cNvSpPr txBox="1"/>
          <p:nvPr/>
        </p:nvSpPr>
        <p:spPr>
          <a:xfrm>
            <a:off x="9120743" y="4391376"/>
            <a:ext cx="2361390" cy="923330"/>
          </a:xfrm>
          <a:prstGeom prst="rect">
            <a:avLst/>
          </a:prstGeom>
          <a:noFill/>
        </p:spPr>
        <p:txBody>
          <a:bodyPr wrap="square" rtlCol="0">
            <a:spAutoFit/>
          </a:bodyPr>
          <a:lstStyle/>
          <a:p>
            <a:pPr algn="ctr"/>
            <a:r>
              <a:rPr lang="en-US" dirty="0" smtClean="0"/>
              <a:t>U.S. Government Accountability Office</a:t>
            </a:r>
          </a:p>
          <a:p>
            <a:pPr algn="ctr"/>
            <a:r>
              <a:rPr lang="en-US" dirty="0" smtClean="0"/>
              <a:t>2008 </a:t>
            </a:r>
            <a:r>
              <a:rPr lang="mr-IN" dirty="0" smtClean="0"/>
              <a:t>–</a:t>
            </a:r>
            <a:r>
              <a:rPr lang="en-US" dirty="0" smtClean="0"/>
              <a:t> 2011</a:t>
            </a:r>
            <a:endParaRPr lang="en-US" dirty="0"/>
          </a:p>
        </p:txBody>
      </p:sp>
      <p:pic>
        <p:nvPicPr>
          <p:cNvPr id="3" name="Picture 2"/>
          <p:cNvPicPr>
            <a:picLocks noChangeAspect="1"/>
          </p:cNvPicPr>
          <p:nvPr/>
        </p:nvPicPr>
        <p:blipFill>
          <a:blip r:embed="rId4"/>
          <a:stretch>
            <a:fillRect/>
          </a:stretch>
        </p:blipFill>
        <p:spPr>
          <a:xfrm>
            <a:off x="8992410" y="2917204"/>
            <a:ext cx="2618057" cy="912684"/>
          </a:xfrm>
          <a:prstGeom prst="rect">
            <a:avLst/>
          </a:prstGeom>
        </p:spPr>
      </p:pic>
      <p:pic>
        <p:nvPicPr>
          <p:cNvPr id="5" name="Picture 4"/>
          <p:cNvPicPr>
            <a:picLocks noChangeAspect="1"/>
          </p:cNvPicPr>
          <p:nvPr/>
        </p:nvPicPr>
        <p:blipFill>
          <a:blip r:embed="rId5"/>
          <a:stretch>
            <a:fillRect/>
          </a:stretch>
        </p:blipFill>
        <p:spPr>
          <a:xfrm>
            <a:off x="710502" y="2823823"/>
            <a:ext cx="1626570" cy="1626570"/>
          </a:xfrm>
          <a:prstGeom prst="rect">
            <a:avLst/>
          </a:prstGeom>
        </p:spPr>
      </p:pic>
      <p:pic>
        <p:nvPicPr>
          <p:cNvPr id="14" name="Picture 13"/>
          <p:cNvPicPr>
            <a:picLocks noChangeAspect="1"/>
          </p:cNvPicPr>
          <p:nvPr/>
        </p:nvPicPr>
        <p:blipFill>
          <a:blip r:embed="rId6"/>
          <a:stretch>
            <a:fillRect/>
          </a:stretch>
        </p:blipFill>
        <p:spPr>
          <a:xfrm>
            <a:off x="2862347" y="2694618"/>
            <a:ext cx="1784589" cy="1784589"/>
          </a:xfrm>
          <a:prstGeom prst="rect">
            <a:avLst/>
          </a:prstGeom>
        </p:spPr>
      </p:pic>
      <p:pic>
        <p:nvPicPr>
          <p:cNvPr id="17" name="Picture 16"/>
          <p:cNvPicPr>
            <a:picLocks noChangeAspect="1"/>
          </p:cNvPicPr>
          <p:nvPr/>
        </p:nvPicPr>
        <p:blipFill>
          <a:blip r:embed="rId7"/>
          <a:stretch>
            <a:fillRect/>
          </a:stretch>
        </p:blipFill>
        <p:spPr>
          <a:xfrm>
            <a:off x="5086185" y="2794021"/>
            <a:ext cx="1648607" cy="1648607"/>
          </a:xfrm>
          <a:prstGeom prst="rect">
            <a:avLst/>
          </a:prstGeom>
        </p:spPr>
      </p:pic>
    </p:spTree>
    <p:extLst>
      <p:ext uri="{BB962C8B-B14F-4D97-AF65-F5344CB8AC3E}">
        <p14:creationId xmlns:p14="http://schemas.microsoft.com/office/powerpoint/2010/main" val="1852870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516" y="2627451"/>
            <a:ext cx="10355484" cy="2051553"/>
          </a:xfrm>
        </p:spPr>
        <p:txBody>
          <a:bodyPr/>
          <a:lstStyle/>
          <a:p>
            <a:pPr algn="l"/>
            <a:r>
              <a:rPr lang="en-US" dirty="0" smtClean="0"/>
              <a:t>Applying for an SES Position</a:t>
            </a:r>
            <a:endParaRPr lang="en-US" dirty="0"/>
          </a:p>
        </p:txBody>
      </p:sp>
      <p:sp>
        <p:nvSpPr>
          <p:cNvPr id="3" name="Subtitle 2"/>
          <p:cNvSpPr>
            <a:spLocks noGrp="1"/>
          </p:cNvSpPr>
          <p:nvPr>
            <p:ph type="subTitle" idx="1"/>
          </p:nvPr>
        </p:nvSpPr>
        <p:spPr>
          <a:xfrm>
            <a:off x="312516" y="4771080"/>
            <a:ext cx="10729732" cy="1655762"/>
          </a:xfrm>
        </p:spPr>
        <p:txBody>
          <a:bodyPr>
            <a:normAutofit/>
          </a:bodyPr>
          <a:lstStyle/>
          <a:p>
            <a:pPr algn="l"/>
            <a:r>
              <a:rPr lang="en-US" dirty="0" smtClean="0"/>
              <a:t>The Executive Core Qualifications (ECQs) </a:t>
            </a:r>
            <a:r>
              <a:rPr lang="en-US" dirty="0" smtClean="0"/>
              <a:t>| Essential Leadership Traits |</a:t>
            </a:r>
            <a:endParaRPr lang="en-US" dirty="0" smtClean="0"/>
          </a:p>
          <a:p>
            <a:pPr algn="l"/>
            <a:r>
              <a:rPr lang="en-US" dirty="0" smtClean="0"/>
              <a:t>Context </a:t>
            </a:r>
            <a:r>
              <a:rPr lang="mr-IN" dirty="0" smtClean="0"/>
              <a:t>–</a:t>
            </a:r>
            <a:r>
              <a:rPr lang="en-US" dirty="0" smtClean="0"/>
              <a:t> </a:t>
            </a:r>
            <a:r>
              <a:rPr lang="en-US" dirty="0"/>
              <a:t>Challenge </a:t>
            </a:r>
            <a:r>
              <a:rPr lang="mr-IN" dirty="0"/>
              <a:t>–</a:t>
            </a:r>
            <a:r>
              <a:rPr lang="en-US" dirty="0"/>
              <a:t> </a:t>
            </a:r>
            <a:r>
              <a:rPr lang="en-US" dirty="0" smtClean="0"/>
              <a:t>Action </a:t>
            </a:r>
            <a:r>
              <a:rPr lang="mr-IN" dirty="0" smtClean="0"/>
              <a:t>–</a:t>
            </a:r>
            <a:r>
              <a:rPr lang="en-US" dirty="0" smtClean="0"/>
              <a:t> Result (CCAR) Model </a:t>
            </a:r>
            <a:r>
              <a:rPr lang="en-US" dirty="0" smtClean="0"/>
              <a:t>| Other Application Ideas |</a:t>
            </a:r>
            <a:endParaRPr lang="en-US" dirty="0" smtClean="0"/>
          </a:p>
          <a:p>
            <a:pPr algn="l"/>
            <a:r>
              <a:rPr lang="en-US" dirty="0" smtClean="0"/>
              <a:t>Resources</a:t>
            </a:r>
            <a:endParaRPr lang="en-US" dirty="0"/>
          </a:p>
        </p:txBody>
      </p:sp>
    </p:spTree>
    <p:extLst>
      <p:ext uri="{BB962C8B-B14F-4D97-AF65-F5344CB8AC3E}">
        <p14:creationId xmlns:p14="http://schemas.microsoft.com/office/powerpoint/2010/main" val="20199989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Five </a:t>
            </a:r>
            <a:r>
              <a:rPr lang="en-US" dirty="0" smtClean="0"/>
              <a:t>Executive Core Qualifications (ECQs)</a:t>
            </a:r>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21</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880254741"/>
              </p:ext>
            </p:extLst>
          </p:nvPr>
        </p:nvGraphicFramePr>
        <p:xfrm>
          <a:off x="838200" y="2228871"/>
          <a:ext cx="10515600" cy="367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773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1078"/>
            <a:ext cx="10515600" cy="493470"/>
          </a:xfrm>
        </p:spPr>
        <p:txBody>
          <a:bodyPr>
            <a:normAutofit/>
          </a:bodyPr>
          <a:lstStyle/>
          <a:p>
            <a:pPr algn="ctr"/>
            <a:r>
              <a:rPr lang="en-US" sz="2800" dirty="0" smtClean="0"/>
              <a:t>22 Competencies Aligned to the ECQs</a:t>
            </a:r>
            <a:endParaRPr lang="en-US" sz="2800" dirty="0"/>
          </a:p>
        </p:txBody>
      </p:sp>
      <p:sp>
        <p:nvSpPr>
          <p:cNvPr id="4" name="Slide Number Placeholder 3"/>
          <p:cNvSpPr>
            <a:spLocks noGrp="1"/>
          </p:cNvSpPr>
          <p:nvPr>
            <p:ph type="sldNum" sz="quarter" idx="12"/>
          </p:nvPr>
        </p:nvSpPr>
        <p:spPr/>
        <p:txBody>
          <a:bodyPr/>
          <a:lstStyle/>
          <a:p>
            <a:fld id="{50A1EA49-DEB9-4B17-9A74-BE1D77EE1AA8}" type="slidenum">
              <a:rPr lang="en-US" smtClean="0"/>
              <a:t>22</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33160158"/>
              </p:ext>
            </p:extLst>
          </p:nvPr>
        </p:nvGraphicFramePr>
        <p:xfrm>
          <a:off x="838200" y="1916346"/>
          <a:ext cx="10515600" cy="3403600"/>
        </p:xfrm>
        <a:graphic>
          <a:graphicData uri="http://schemas.openxmlformats.org/drawingml/2006/table">
            <a:tbl>
              <a:tblPr firstRow="1" bandRow="1">
                <a:tableStyleId>{5C22544A-7EE6-4342-B048-85BDC9FD1C3A}</a:tableStyleId>
              </a:tblPr>
              <a:tblGrid>
                <a:gridCol w="2103120"/>
                <a:gridCol w="2103120"/>
                <a:gridCol w="2103120"/>
                <a:gridCol w="2103120"/>
                <a:gridCol w="2103120"/>
              </a:tblGrid>
              <a:tr h="370840">
                <a:tc>
                  <a:txBody>
                    <a:bodyPr/>
                    <a:lstStyle/>
                    <a:p>
                      <a:r>
                        <a:rPr lang="en-US" dirty="0" smtClean="0"/>
                        <a:t>Leading Change</a:t>
                      </a:r>
                      <a:endParaRPr lang="en-US" dirty="0"/>
                    </a:p>
                  </a:txBody>
                  <a:tcPr>
                    <a:solidFill>
                      <a:schemeClr val="accent1">
                        <a:lumMod val="50000"/>
                      </a:schemeClr>
                    </a:solidFill>
                  </a:tcPr>
                </a:tc>
                <a:tc>
                  <a:txBody>
                    <a:bodyPr/>
                    <a:lstStyle/>
                    <a:p>
                      <a:r>
                        <a:rPr lang="en-US" dirty="0" smtClean="0"/>
                        <a:t>Leading People</a:t>
                      </a:r>
                      <a:endParaRPr lang="en-US" dirty="0"/>
                    </a:p>
                  </a:txBody>
                  <a:tcPr>
                    <a:solidFill>
                      <a:schemeClr val="accent1">
                        <a:lumMod val="50000"/>
                      </a:schemeClr>
                    </a:solidFill>
                  </a:tcPr>
                </a:tc>
                <a:tc>
                  <a:txBody>
                    <a:bodyPr/>
                    <a:lstStyle/>
                    <a:p>
                      <a:r>
                        <a:rPr lang="en-US" dirty="0" smtClean="0"/>
                        <a:t>Results Driven</a:t>
                      </a:r>
                      <a:endParaRPr lang="en-US" dirty="0"/>
                    </a:p>
                  </a:txBody>
                  <a:tcPr>
                    <a:solidFill>
                      <a:schemeClr val="accent1">
                        <a:lumMod val="50000"/>
                      </a:schemeClr>
                    </a:solidFill>
                  </a:tcPr>
                </a:tc>
                <a:tc>
                  <a:txBody>
                    <a:bodyPr/>
                    <a:lstStyle/>
                    <a:p>
                      <a:r>
                        <a:rPr lang="en-US" dirty="0" smtClean="0"/>
                        <a:t>Business Acumen</a:t>
                      </a:r>
                      <a:endParaRPr lang="en-US" dirty="0"/>
                    </a:p>
                  </a:txBody>
                  <a:tcPr>
                    <a:solidFill>
                      <a:schemeClr val="accent1">
                        <a:lumMod val="50000"/>
                      </a:schemeClr>
                    </a:solidFill>
                  </a:tcPr>
                </a:tc>
                <a:tc>
                  <a:txBody>
                    <a:bodyPr/>
                    <a:lstStyle/>
                    <a:p>
                      <a:r>
                        <a:rPr lang="en-US" dirty="0" smtClean="0"/>
                        <a:t>Building</a:t>
                      </a:r>
                      <a:r>
                        <a:rPr lang="en-US" baseline="0" dirty="0" smtClean="0"/>
                        <a:t> Coalitions</a:t>
                      </a:r>
                      <a:endParaRPr lang="en-US" dirty="0"/>
                    </a:p>
                  </a:txBody>
                  <a:tcPr>
                    <a:solidFill>
                      <a:schemeClr val="accent1">
                        <a:lumMod val="50000"/>
                      </a:schemeClr>
                    </a:solidFill>
                  </a:tcPr>
                </a:tc>
              </a:tr>
              <a:tr h="370840">
                <a:tc>
                  <a:txBody>
                    <a:bodyPr/>
                    <a:lstStyle/>
                    <a:p>
                      <a:r>
                        <a:rPr lang="en-US" dirty="0" smtClean="0"/>
                        <a:t>Creativity &amp; Innovation</a:t>
                      </a:r>
                      <a:endParaRPr lang="en-US" dirty="0"/>
                    </a:p>
                  </a:txBody>
                  <a:tcPr/>
                </a:tc>
                <a:tc>
                  <a:txBody>
                    <a:bodyPr/>
                    <a:lstStyle/>
                    <a:p>
                      <a:r>
                        <a:rPr lang="en-US" dirty="0" smtClean="0"/>
                        <a:t>Conflict</a:t>
                      </a:r>
                      <a:r>
                        <a:rPr lang="en-US" baseline="0" dirty="0" smtClean="0"/>
                        <a:t> Management</a:t>
                      </a:r>
                      <a:endParaRPr lang="en-US" dirty="0"/>
                    </a:p>
                  </a:txBody>
                  <a:tcPr/>
                </a:tc>
                <a:tc>
                  <a:txBody>
                    <a:bodyPr/>
                    <a:lstStyle/>
                    <a:p>
                      <a:r>
                        <a:rPr lang="en-US" dirty="0" smtClean="0"/>
                        <a:t>Accountability</a:t>
                      </a:r>
                      <a:endParaRPr lang="en-US" dirty="0"/>
                    </a:p>
                  </a:txBody>
                  <a:tcPr/>
                </a:tc>
                <a:tc>
                  <a:txBody>
                    <a:bodyPr/>
                    <a:lstStyle/>
                    <a:p>
                      <a:r>
                        <a:rPr lang="en-US" dirty="0" smtClean="0"/>
                        <a:t>Financial Management</a:t>
                      </a:r>
                      <a:endParaRPr lang="en-US" dirty="0"/>
                    </a:p>
                  </a:txBody>
                  <a:tcPr/>
                </a:tc>
                <a:tc>
                  <a:txBody>
                    <a:bodyPr/>
                    <a:lstStyle/>
                    <a:p>
                      <a:r>
                        <a:rPr lang="en-US" dirty="0" smtClean="0"/>
                        <a:t>Partnering</a:t>
                      </a:r>
                      <a:endParaRPr lang="en-US" dirty="0"/>
                    </a:p>
                  </a:txBody>
                  <a:tcPr/>
                </a:tc>
              </a:tr>
              <a:tr h="370840">
                <a:tc>
                  <a:txBody>
                    <a:bodyPr/>
                    <a:lstStyle/>
                    <a:p>
                      <a:r>
                        <a:rPr lang="en-US" dirty="0" smtClean="0"/>
                        <a:t>External Awareness</a:t>
                      </a:r>
                      <a:endParaRPr lang="en-US" dirty="0"/>
                    </a:p>
                  </a:txBody>
                  <a:tcPr/>
                </a:tc>
                <a:tc>
                  <a:txBody>
                    <a:bodyPr/>
                    <a:lstStyle/>
                    <a:p>
                      <a:r>
                        <a:rPr lang="en-US" dirty="0" smtClean="0"/>
                        <a:t>Leveraging Diversity</a:t>
                      </a:r>
                      <a:endParaRPr lang="en-US" dirty="0"/>
                    </a:p>
                  </a:txBody>
                  <a:tcPr/>
                </a:tc>
                <a:tc>
                  <a:txBody>
                    <a:bodyPr/>
                    <a:lstStyle/>
                    <a:p>
                      <a:r>
                        <a:rPr lang="en-US" dirty="0" smtClean="0"/>
                        <a:t>Customer Service</a:t>
                      </a:r>
                      <a:endParaRPr lang="en-US" dirty="0"/>
                    </a:p>
                  </a:txBody>
                  <a:tcPr/>
                </a:tc>
                <a:tc>
                  <a:txBody>
                    <a:bodyPr/>
                    <a:lstStyle/>
                    <a:p>
                      <a:r>
                        <a:rPr lang="en-US" dirty="0" smtClean="0"/>
                        <a:t>Human Capital Management</a:t>
                      </a:r>
                      <a:endParaRPr lang="en-US" dirty="0"/>
                    </a:p>
                  </a:txBody>
                  <a:tcPr/>
                </a:tc>
                <a:tc>
                  <a:txBody>
                    <a:bodyPr/>
                    <a:lstStyle/>
                    <a:p>
                      <a:r>
                        <a:rPr lang="en-US" dirty="0" smtClean="0"/>
                        <a:t>Political Savvy</a:t>
                      </a:r>
                      <a:endParaRPr lang="en-US" dirty="0"/>
                    </a:p>
                  </a:txBody>
                  <a:tcPr/>
                </a:tc>
              </a:tr>
              <a:tr h="370840">
                <a:tc>
                  <a:txBody>
                    <a:bodyPr/>
                    <a:lstStyle/>
                    <a:p>
                      <a:r>
                        <a:rPr lang="en-US" dirty="0" smtClean="0"/>
                        <a:t>Flexibility</a:t>
                      </a:r>
                      <a:endParaRPr lang="en-US" dirty="0"/>
                    </a:p>
                  </a:txBody>
                  <a:tcPr/>
                </a:tc>
                <a:tc>
                  <a:txBody>
                    <a:bodyPr/>
                    <a:lstStyle/>
                    <a:p>
                      <a:r>
                        <a:rPr lang="en-US" dirty="0" smtClean="0"/>
                        <a:t>Developing Others</a:t>
                      </a:r>
                      <a:endParaRPr lang="en-US" dirty="0"/>
                    </a:p>
                  </a:txBody>
                  <a:tcPr/>
                </a:tc>
                <a:tc>
                  <a:txBody>
                    <a:bodyPr/>
                    <a:lstStyle/>
                    <a:p>
                      <a:r>
                        <a:rPr lang="en-US" dirty="0" smtClean="0"/>
                        <a:t>Decisiveness</a:t>
                      </a:r>
                      <a:endParaRPr lang="en-US" dirty="0"/>
                    </a:p>
                  </a:txBody>
                  <a:tcPr/>
                </a:tc>
                <a:tc>
                  <a:txBody>
                    <a:bodyPr/>
                    <a:lstStyle/>
                    <a:p>
                      <a:r>
                        <a:rPr lang="en-US" dirty="0" smtClean="0"/>
                        <a:t>Technology Management</a:t>
                      </a:r>
                      <a:endParaRPr lang="en-US" dirty="0"/>
                    </a:p>
                  </a:txBody>
                  <a:tcPr/>
                </a:tc>
                <a:tc>
                  <a:txBody>
                    <a:bodyPr/>
                    <a:lstStyle/>
                    <a:p>
                      <a:r>
                        <a:rPr lang="en-US" dirty="0" smtClean="0"/>
                        <a:t>Influencing/ Negotiating</a:t>
                      </a:r>
                      <a:endParaRPr lang="en-US" dirty="0"/>
                    </a:p>
                  </a:txBody>
                  <a:tcPr/>
                </a:tc>
              </a:tr>
              <a:tr h="370840">
                <a:tc>
                  <a:txBody>
                    <a:bodyPr/>
                    <a:lstStyle/>
                    <a:p>
                      <a:r>
                        <a:rPr lang="en-US" dirty="0" smtClean="0"/>
                        <a:t>Resilience</a:t>
                      </a:r>
                      <a:endParaRPr lang="en-US" dirty="0"/>
                    </a:p>
                  </a:txBody>
                  <a:tcPr/>
                </a:tc>
                <a:tc>
                  <a:txBody>
                    <a:bodyPr/>
                    <a:lstStyle/>
                    <a:p>
                      <a:r>
                        <a:rPr lang="en-US" dirty="0" smtClean="0"/>
                        <a:t>Team Building</a:t>
                      </a:r>
                      <a:endParaRPr lang="en-US" dirty="0"/>
                    </a:p>
                  </a:txBody>
                  <a:tcPr/>
                </a:tc>
                <a:tc>
                  <a:txBody>
                    <a:bodyPr/>
                    <a:lstStyle/>
                    <a:p>
                      <a:r>
                        <a:rPr lang="en-US" dirty="0" smtClean="0"/>
                        <a:t>Entrepreneurship</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Strategic Thinking</a:t>
                      </a:r>
                      <a:endParaRPr lang="en-US" dirty="0"/>
                    </a:p>
                  </a:txBody>
                  <a:tcPr/>
                </a:tc>
                <a:tc>
                  <a:txBody>
                    <a:bodyPr/>
                    <a:lstStyle/>
                    <a:p>
                      <a:endParaRPr lang="en-US" dirty="0"/>
                    </a:p>
                  </a:txBody>
                  <a:tcPr/>
                </a:tc>
                <a:tc>
                  <a:txBody>
                    <a:bodyPr/>
                    <a:lstStyle/>
                    <a:p>
                      <a:r>
                        <a:rPr lang="en-US" dirty="0" smtClean="0"/>
                        <a:t>Problem Solving</a:t>
                      </a:r>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Vision</a:t>
                      </a:r>
                      <a:endParaRPr lang="en-US" dirty="0"/>
                    </a:p>
                  </a:txBody>
                  <a:tcPr/>
                </a:tc>
                <a:tc>
                  <a:txBody>
                    <a:bodyPr/>
                    <a:lstStyle/>
                    <a:p>
                      <a:endParaRPr lang="en-US" dirty="0"/>
                    </a:p>
                  </a:txBody>
                  <a:tcPr/>
                </a:tc>
                <a:tc>
                  <a:txBody>
                    <a:bodyPr/>
                    <a:lstStyle/>
                    <a:p>
                      <a:r>
                        <a:rPr lang="en-US" dirty="0" smtClean="0"/>
                        <a:t>Technical Credibility</a:t>
                      </a:r>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6" name="TextBox 5"/>
          <p:cNvSpPr txBox="1"/>
          <p:nvPr/>
        </p:nvSpPr>
        <p:spPr>
          <a:xfrm>
            <a:off x="1921397" y="5544271"/>
            <a:ext cx="8414796" cy="1077218"/>
          </a:xfrm>
          <a:prstGeom prst="rect">
            <a:avLst/>
          </a:prstGeom>
          <a:noFill/>
          <a:ln>
            <a:solidFill>
              <a:schemeClr val="accent1">
                <a:lumMod val="50000"/>
              </a:schemeClr>
            </a:solidFill>
          </a:ln>
        </p:spPr>
        <p:txBody>
          <a:bodyPr wrap="square" rtlCol="0">
            <a:spAutoFit/>
          </a:bodyPr>
          <a:lstStyle/>
          <a:p>
            <a:pPr algn="ctr"/>
            <a:r>
              <a:rPr lang="en-US" sz="2800" b="1" dirty="0" smtClean="0">
                <a:latin typeface="+mj-lt"/>
              </a:rPr>
              <a:t>6 Fundamental Competencies</a:t>
            </a:r>
          </a:p>
          <a:p>
            <a:pPr algn="ctr"/>
            <a:r>
              <a:rPr lang="en-US" dirty="0" smtClean="0"/>
              <a:t>Interpersonal Skills | Oral Communication | Continual Learning</a:t>
            </a:r>
          </a:p>
          <a:p>
            <a:pPr algn="ctr"/>
            <a:r>
              <a:rPr lang="en-US" dirty="0" smtClean="0"/>
              <a:t>Written Communication | Integrity/Honesty | Public Service Motivation</a:t>
            </a:r>
            <a:endParaRPr lang="en-US" dirty="0"/>
          </a:p>
        </p:txBody>
      </p:sp>
    </p:spTree>
    <p:extLst>
      <p:ext uri="{BB962C8B-B14F-4D97-AF65-F5344CB8AC3E}">
        <p14:creationId xmlns:p14="http://schemas.microsoft.com/office/powerpoint/2010/main" val="98402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Leadership Traits</a:t>
            </a:r>
            <a:endParaRPr lang="en-US" dirty="0"/>
          </a:p>
        </p:txBody>
      </p:sp>
      <p:sp>
        <p:nvSpPr>
          <p:cNvPr id="3" name="Content Placeholder 2"/>
          <p:cNvSpPr>
            <a:spLocks noGrp="1"/>
          </p:cNvSpPr>
          <p:nvPr>
            <p:ph idx="1"/>
          </p:nvPr>
        </p:nvSpPr>
        <p:spPr/>
        <p:txBody>
          <a:bodyPr/>
          <a:lstStyle/>
          <a:p>
            <a:r>
              <a:rPr lang="en-US" dirty="0" smtClean="0"/>
              <a:t>Executive Presence</a:t>
            </a:r>
          </a:p>
          <a:p>
            <a:r>
              <a:rPr lang="en-US" dirty="0" smtClean="0"/>
              <a:t>Effective Communication Skills</a:t>
            </a:r>
          </a:p>
          <a:p>
            <a:r>
              <a:rPr lang="en-US" dirty="0" smtClean="0"/>
              <a:t>Ability to Listen to Opposing Views</a:t>
            </a:r>
          </a:p>
          <a:p>
            <a:r>
              <a:rPr lang="en-US" dirty="0" smtClean="0"/>
              <a:t>Interpersonal Skills</a:t>
            </a:r>
          </a:p>
          <a:p>
            <a:r>
              <a:rPr lang="en-US" dirty="0" smtClean="0"/>
              <a:t>Critical Thinking</a:t>
            </a:r>
          </a:p>
          <a:p>
            <a:r>
              <a:rPr lang="en-US" dirty="0" smtClean="0"/>
              <a:t>Manage and Understand Talent</a:t>
            </a:r>
          </a:p>
          <a:p>
            <a:r>
              <a:rPr lang="en-US" dirty="0" smtClean="0"/>
              <a:t>Adaptability</a:t>
            </a:r>
          </a:p>
          <a:p>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23</a:t>
            </a:fld>
            <a:endParaRPr lang="en-US" dirty="0"/>
          </a:p>
        </p:txBody>
      </p:sp>
      <p:sp>
        <p:nvSpPr>
          <p:cNvPr id="5" name="TextBox 4"/>
          <p:cNvSpPr txBox="1"/>
          <p:nvPr/>
        </p:nvSpPr>
        <p:spPr>
          <a:xfrm>
            <a:off x="1150717" y="6134584"/>
            <a:ext cx="9717911" cy="369332"/>
          </a:xfrm>
          <a:prstGeom prst="rect">
            <a:avLst/>
          </a:prstGeom>
          <a:noFill/>
        </p:spPr>
        <p:txBody>
          <a:bodyPr wrap="square" rtlCol="0">
            <a:spAutoFit/>
          </a:bodyPr>
          <a:lstStyle/>
          <a:p>
            <a:r>
              <a:rPr lang="en-US" dirty="0" smtClean="0"/>
              <a:t>Source:  </a:t>
            </a:r>
            <a:r>
              <a:rPr lang="en-US" i="1" dirty="0" smtClean="0"/>
              <a:t>How to Prepare for the Senior Executive Service  - A Department of the Navy Handbook</a:t>
            </a:r>
            <a:r>
              <a:rPr lang="en-US" dirty="0" smtClean="0"/>
              <a:t>, 2012</a:t>
            </a:r>
            <a:endParaRPr lang="en-US" dirty="0"/>
          </a:p>
        </p:txBody>
      </p:sp>
    </p:spTree>
    <p:extLst>
      <p:ext uri="{BB962C8B-B14F-4D97-AF65-F5344CB8AC3E}">
        <p14:creationId xmlns:p14="http://schemas.microsoft.com/office/powerpoint/2010/main" val="1989940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C-C-A-R Model</a:t>
            </a:r>
            <a:endParaRPr lang="en-US" dirty="0"/>
          </a:p>
        </p:txBody>
      </p:sp>
      <p:sp>
        <p:nvSpPr>
          <p:cNvPr id="3" name="Content Placeholder 2"/>
          <p:cNvSpPr>
            <a:spLocks noGrp="1"/>
          </p:cNvSpPr>
          <p:nvPr>
            <p:ph idx="1"/>
          </p:nvPr>
        </p:nvSpPr>
        <p:spPr/>
        <p:txBody>
          <a:bodyPr/>
          <a:lstStyle/>
          <a:p>
            <a:r>
              <a:rPr lang="en-US" dirty="0" smtClean="0"/>
              <a:t>Context matters </a:t>
            </a:r>
            <a:r>
              <a:rPr lang="mr-IN" dirty="0" smtClean="0"/>
              <a:t>–</a:t>
            </a:r>
            <a:r>
              <a:rPr lang="en-US" dirty="0" smtClean="0"/>
              <a:t> why should anyone care?</a:t>
            </a:r>
          </a:p>
          <a:p>
            <a:r>
              <a:rPr lang="en-US" dirty="0" smtClean="0"/>
              <a:t>Challenge </a:t>
            </a:r>
            <a:r>
              <a:rPr lang="mr-IN" dirty="0" smtClean="0"/>
              <a:t>–</a:t>
            </a:r>
            <a:r>
              <a:rPr lang="en-US" dirty="0" smtClean="0"/>
              <a:t> should be significant at the senior leader level</a:t>
            </a:r>
          </a:p>
          <a:p>
            <a:r>
              <a:rPr lang="en-US" dirty="0" smtClean="0"/>
              <a:t>Action </a:t>
            </a:r>
            <a:r>
              <a:rPr lang="mr-IN" dirty="0" smtClean="0"/>
              <a:t>–</a:t>
            </a:r>
            <a:r>
              <a:rPr lang="en-US" dirty="0" smtClean="0"/>
              <a:t> it’s ALL about YOU</a:t>
            </a:r>
          </a:p>
          <a:p>
            <a:r>
              <a:rPr lang="en-US" dirty="0" smtClean="0"/>
              <a:t>Result </a:t>
            </a:r>
            <a:r>
              <a:rPr lang="mr-IN" dirty="0" smtClean="0"/>
              <a:t>–</a:t>
            </a:r>
            <a:r>
              <a:rPr lang="en-US" dirty="0" smtClean="0"/>
              <a:t> quantitative and qualitative </a:t>
            </a:r>
            <a:r>
              <a:rPr lang="mr-IN" dirty="0" smtClean="0"/>
              <a:t>–</a:t>
            </a:r>
            <a:r>
              <a:rPr lang="en-US" dirty="0" smtClean="0"/>
              <a:t> evidence of meaningful and lasting impact</a:t>
            </a:r>
          </a:p>
          <a:p>
            <a:r>
              <a:rPr lang="en-US" dirty="0" smtClean="0"/>
              <a:t>Excellent approach for narrative responses, interview prep, performance narratives, and award nominations</a:t>
            </a:r>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24</a:t>
            </a:fld>
            <a:endParaRPr lang="en-US" dirty="0"/>
          </a:p>
        </p:txBody>
      </p:sp>
    </p:spTree>
    <p:extLst>
      <p:ext uri="{BB962C8B-B14F-4D97-AF65-F5344CB8AC3E}">
        <p14:creationId xmlns:p14="http://schemas.microsoft.com/office/powerpoint/2010/main" val="709042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9502"/>
            <a:ext cx="10515600" cy="966787"/>
          </a:xfrm>
        </p:spPr>
        <p:txBody>
          <a:bodyPr/>
          <a:lstStyle/>
          <a:p>
            <a:r>
              <a:rPr lang="en-US" dirty="0" smtClean="0"/>
              <a:t>Other Application Ideas</a:t>
            </a:r>
            <a:endParaRPr lang="en-US" dirty="0"/>
          </a:p>
        </p:txBody>
      </p:sp>
      <p:sp>
        <p:nvSpPr>
          <p:cNvPr id="3" name="Content Placeholder 2"/>
          <p:cNvSpPr>
            <a:spLocks noGrp="1"/>
          </p:cNvSpPr>
          <p:nvPr>
            <p:ph idx="1"/>
          </p:nvPr>
        </p:nvSpPr>
        <p:spPr>
          <a:xfrm>
            <a:off x="838200" y="2414626"/>
            <a:ext cx="10515600" cy="4090344"/>
          </a:xfrm>
        </p:spPr>
        <p:txBody>
          <a:bodyPr>
            <a:normAutofit/>
          </a:bodyPr>
          <a:lstStyle/>
          <a:p>
            <a:r>
              <a:rPr lang="en-US" dirty="0" smtClean="0"/>
              <a:t>Prepare 1-page summary of career experience tailored to the job</a:t>
            </a:r>
          </a:p>
          <a:p>
            <a:r>
              <a:rPr lang="en-US" dirty="0" smtClean="0"/>
              <a:t>Avoid writing like a position description </a:t>
            </a:r>
            <a:r>
              <a:rPr lang="mr-IN" dirty="0" smtClean="0"/>
              <a:t>–</a:t>
            </a:r>
            <a:r>
              <a:rPr lang="en-US" dirty="0" smtClean="0"/>
              <a:t> follow C-C-A-R and tell a compelling story</a:t>
            </a:r>
          </a:p>
          <a:p>
            <a:r>
              <a:rPr lang="en-US" dirty="0" smtClean="0"/>
              <a:t>Avoid using technical jargon and acronyms</a:t>
            </a:r>
          </a:p>
          <a:p>
            <a:r>
              <a:rPr lang="en-US" dirty="0" smtClean="0"/>
              <a:t>Prepare early </a:t>
            </a:r>
            <a:r>
              <a:rPr lang="mr-IN" dirty="0" smtClean="0"/>
              <a:t>–</a:t>
            </a:r>
            <a:r>
              <a:rPr lang="en-US" dirty="0" smtClean="0"/>
              <a:t> do not wait for a vacancy announcement</a:t>
            </a:r>
          </a:p>
          <a:p>
            <a:r>
              <a:rPr lang="en-US" dirty="0" smtClean="0"/>
              <a:t>Have a mentor or other SES review ECQs</a:t>
            </a:r>
          </a:p>
          <a:p>
            <a:r>
              <a:rPr lang="en-US" dirty="0" smtClean="0"/>
              <a:t>Refer to the latest version of the OPM Guide to SES Qualifications (September 2012)</a:t>
            </a:r>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25</a:t>
            </a:fld>
            <a:endParaRPr lang="en-US" dirty="0"/>
          </a:p>
        </p:txBody>
      </p:sp>
      <p:sp>
        <p:nvSpPr>
          <p:cNvPr id="5" name="TextBox 4"/>
          <p:cNvSpPr txBox="1"/>
          <p:nvPr/>
        </p:nvSpPr>
        <p:spPr>
          <a:xfrm>
            <a:off x="428262" y="6366080"/>
            <a:ext cx="10197295" cy="369332"/>
          </a:xfrm>
          <a:prstGeom prst="rect">
            <a:avLst/>
          </a:prstGeom>
          <a:noFill/>
        </p:spPr>
        <p:txBody>
          <a:bodyPr wrap="square" rtlCol="0">
            <a:spAutoFit/>
          </a:bodyPr>
          <a:lstStyle/>
          <a:p>
            <a:r>
              <a:rPr lang="en-US" dirty="0" smtClean="0"/>
              <a:t>Adapted from </a:t>
            </a:r>
            <a:r>
              <a:rPr lang="en-US" i="1" dirty="0" smtClean="0"/>
              <a:t>How to Prepare for the Senior Executive Service  - A Department </a:t>
            </a:r>
            <a:r>
              <a:rPr lang="en-US" i="1" smtClean="0"/>
              <a:t>of the Navy </a:t>
            </a:r>
            <a:r>
              <a:rPr lang="en-US" i="1" dirty="0" smtClean="0"/>
              <a:t>Handbook</a:t>
            </a:r>
            <a:r>
              <a:rPr lang="en-US" dirty="0" smtClean="0"/>
              <a:t>, 2012</a:t>
            </a:r>
            <a:endParaRPr lang="en-US" dirty="0"/>
          </a:p>
        </p:txBody>
      </p:sp>
    </p:spTree>
    <p:extLst>
      <p:ext uri="{BB962C8B-B14F-4D97-AF65-F5344CB8AC3E}">
        <p14:creationId xmlns:p14="http://schemas.microsoft.com/office/powerpoint/2010/main" val="1772697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860135" y="3234409"/>
            <a:ext cx="3189790" cy="966787"/>
          </a:xfrm>
        </p:spPr>
        <p:txBody>
          <a:bodyPr/>
          <a:lstStyle/>
          <a:p>
            <a:r>
              <a:rPr lang="en-US" dirty="0" smtClean="0"/>
              <a:t>Resources</a:t>
            </a:r>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26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482" y="1657182"/>
            <a:ext cx="3628011" cy="471017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396" y="1646178"/>
            <a:ext cx="3678683" cy="4721176"/>
          </a:xfrm>
          <a:prstGeom prst="rect">
            <a:avLst/>
          </a:prstGeom>
        </p:spPr>
      </p:pic>
    </p:spTree>
    <p:extLst>
      <p:ext uri="{BB962C8B-B14F-4D97-AF65-F5344CB8AC3E}">
        <p14:creationId xmlns:p14="http://schemas.microsoft.com/office/powerpoint/2010/main" val="260135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78367" y="3131996"/>
            <a:ext cx="5655197" cy="966787"/>
          </a:xfrm>
        </p:spPr>
        <p:txBody>
          <a:bodyPr/>
          <a:lstStyle/>
          <a:p>
            <a:r>
              <a:rPr lang="en-US" dirty="0" smtClean="0"/>
              <a:t>Resources, continued</a:t>
            </a:r>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27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390" y="1933798"/>
            <a:ext cx="3275636" cy="422158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35" y="1933798"/>
            <a:ext cx="3192321" cy="421235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713" y="1933798"/>
            <a:ext cx="3512983" cy="4212359"/>
          </a:xfrm>
          <a:prstGeom prst="rect">
            <a:avLst/>
          </a:prstGeom>
        </p:spPr>
      </p:pic>
    </p:spTree>
    <p:extLst>
      <p:ext uri="{BB962C8B-B14F-4D97-AF65-F5344CB8AC3E}">
        <p14:creationId xmlns:p14="http://schemas.microsoft.com/office/powerpoint/2010/main" val="8120298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Serving In An SES Position</a:t>
            </a:r>
            <a:endParaRPr lang="en-US" dirty="0"/>
          </a:p>
        </p:txBody>
      </p:sp>
      <p:sp>
        <p:nvSpPr>
          <p:cNvPr id="4" name="Subtitle 3"/>
          <p:cNvSpPr>
            <a:spLocks noGrp="1"/>
          </p:cNvSpPr>
          <p:nvPr>
            <p:ph type="subTitle" idx="1"/>
          </p:nvPr>
        </p:nvSpPr>
        <p:spPr/>
        <p:txBody>
          <a:bodyPr/>
          <a:lstStyle/>
          <a:p>
            <a:r>
              <a:rPr lang="en-US" dirty="0" smtClean="0"/>
              <a:t>Onboarding Roadmap | </a:t>
            </a:r>
            <a:r>
              <a:rPr lang="en-US" dirty="0" smtClean="0"/>
              <a:t>First </a:t>
            </a:r>
            <a:r>
              <a:rPr lang="en-US" dirty="0" smtClean="0"/>
              <a:t>90 Days</a:t>
            </a:r>
            <a:endParaRPr lang="en-US" dirty="0"/>
          </a:p>
        </p:txBody>
      </p:sp>
    </p:spTree>
    <p:extLst>
      <p:ext uri="{BB962C8B-B14F-4D97-AF65-F5344CB8AC3E}">
        <p14:creationId xmlns:p14="http://schemas.microsoft.com/office/powerpoint/2010/main" val="13283262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A1EA49-DEB9-4B17-9A74-BE1D77EE1AA8}" type="slidenum">
              <a:rPr lang="en-US" smtClean="0"/>
              <a:t>29</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0" y="0"/>
            <a:ext cx="9153686" cy="6858000"/>
          </a:xfrm>
          <a:prstGeom prst="rect">
            <a:avLst/>
          </a:prstGeom>
        </p:spPr>
      </p:pic>
    </p:spTree>
    <p:extLst>
      <p:ext uri="{BB962C8B-B14F-4D97-AF65-F5344CB8AC3E}">
        <p14:creationId xmlns:p14="http://schemas.microsoft.com/office/powerpoint/2010/main" val="55706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Webinar Overview</a:t>
            </a:r>
            <a:endParaRPr lang="en-US" dirty="0"/>
          </a:p>
        </p:txBody>
      </p:sp>
      <p:sp>
        <p:nvSpPr>
          <p:cNvPr id="3" name="Content Placeholder 2"/>
          <p:cNvSpPr>
            <a:spLocks noGrp="1"/>
          </p:cNvSpPr>
          <p:nvPr>
            <p:ph idx="1"/>
          </p:nvPr>
        </p:nvSpPr>
        <p:spPr>
          <a:xfrm>
            <a:off x="838200" y="2507225"/>
            <a:ext cx="4936299" cy="4214249"/>
          </a:xfrm>
        </p:spPr>
        <p:txBody>
          <a:bodyPr>
            <a:normAutofit/>
          </a:bodyPr>
          <a:lstStyle/>
          <a:p>
            <a:r>
              <a:rPr lang="en-US" dirty="0" smtClean="0"/>
              <a:t>The What</a:t>
            </a:r>
          </a:p>
          <a:p>
            <a:pPr lvl="1"/>
            <a:r>
              <a:rPr lang="en-US" dirty="0" smtClean="0"/>
              <a:t>About the SES</a:t>
            </a:r>
          </a:p>
          <a:p>
            <a:pPr lvl="1"/>
            <a:r>
              <a:rPr lang="en-US" dirty="0" smtClean="0"/>
              <a:t>Benefits and Awards</a:t>
            </a:r>
          </a:p>
          <a:p>
            <a:pPr lvl="1"/>
            <a:r>
              <a:rPr lang="en-US" dirty="0"/>
              <a:t>By the </a:t>
            </a:r>
            <a:r>
              <a:rPr lang="en-US" dirty="0" smtClean="0"/>
              <a:t>Numbers</a:t>
            </a:r>
            <a:endParaRPr lang="en-US" dirty="0" smtClean="0"/>
          </a:p>
          <a:p>
            <a:r>
              <a:rPr lang="en-US" dirty="0" smtClean="0"/>
              <a:t>The </a:t>
            </a:r>
            <a:r>
              <a:rPr lang="en-US" dirty="0" smtClean="0"/>
              <a:t>How</a:t>
            </a:r>
          </a:p>
          <a:p>
            <a:pPr lvl="1"/>
            <a:r>
              <a:rPr lang="en-US" dirty="0" smtClean="0"/>
              <a:t>Filling an SES Position</a:t>
            </a:r>
          </a:p>
          <a:p>
            <a:pPr lvl="1"/>
            <a:r>
              <a:rPr lang="en-US" dirty="0" smtClean="0"/>
              <a:t>Applying </a:t>
            </a:r>
            <a:r>
              <a:rPr lang="en-US" dirty="0"/>
              <a:t>for an SES </a:t>
            </a:r>
            <a:r>
              <a:rPr lang="en-US" dirty="0" smtClean="0"/>
              <a:t>Position</a:t>
            </a:r>
          </a:p>
          <a:p>
            <a:pPr lvl="1"/>
            <a:r>
              <a:rPr lang="en-US" dirty="0" smtClean="0"/>
              <a:t>Resources</a:t>
            </a:r>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3</a:t>
            </a:fld>
            <a:endParaRPr lang="en-US" dirty="0"/>
          </a:p>
        </p:txBody>
      </p:sp>
      <p:sp>
        <p:nvSpPr>
          <p:cNvPr id="7" name="Content Placeholder 2"/>
          <p:cNvSpPr txBox="1">
            <a:spLocks/>
          </p:cNvSpPr>
          <p:nvPr/>
        </p:nvSpPr>
        <p:spPr>
          <a:xfrm>
            <a:off x="6096000" y="2417865"/>
            <a:ext cx="4936299" cy="3635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Serving In An SES Position</a:t>
            </a:r>
          </a:p>
          <a:p>
            <a:pPr marL="685800" lvl="2"/>
            <a:r>
              <a:rPr lang="en-US" sz="2400" dirty="0" smtClean="0"/>
              <a:t>OPM Onboarding Roadmap</a:t>
            </a:r>
          </a:p>
          <a:p>
            <a:pPr marL="685800" lvl="2"/>
            <a:r>
              <a:rPr lang="en-US" sz="2400" dirty="0" smtClean="0"/>
              <a:t>Your First 90 Days</a:t>
            </a:r>
          </a:p>
          <a:p>
            <a:r>
              <a:rPr lang="en-US" dirty="0" smtClean="0"/>
              <a:t>Time </a:t>
            </a:r>
            <a:r>
              <a:rPr lang="en-US" dirty="0" smtClean="0"/>
              <a:t>for Questions</a:t>
            </a:r>
          </a:p>
          <a:p>
            <a:r>
              <a:rPr lang="en-US" dirty="0" smtClean="0"/>
              <a:t>Closing Thought</a:t>
            </a:r>
            <a:endParaRPr lang="en-US" dirty="0"/>
          </a:p>
        </p:txBody>
      </p:sp>
    </p:spTree>
    <p:extLst>
      <p:ext uri="{BB962C8B-B14F-4D97-AF65-F5344CB8AC3E}">
        <p14:creationId xmlns:p14="http://schemas.microsoft.com/office/powerpoint/2010/main" val="267800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First 90 Days</a:t>
            </a:r>
            <a:endParaRPr lang="en-US" dirty="0"/>
          </a:p>
        </p:txBody>
      </p:sp>
      <p:sp>
        <p:nvSpPr>
          <p:cNvPr id="4" name="Content Placeholder 3"/>
          <p:cNvSpPr>
            <a:spLocks noGrp="1"/>
          </p:cNvSpPr>
          <p:nvPr>
            <p:ph sz="half" idx="2"/>
          </p:nvPr>
        </p:nvSpPr>
        <p:spPr/>
        <p:txBody>
          <a:bodyPr>
            <a:normAutofit fontScale="77500" lnSpcReduction="20000"/>
          </a:bodyPr>
          <a:lstStyle/>
          <a:p>
            <a:pPr marL="285750" indent="-285750">
              <a:buFont typeface="Arial" charset="0"/>
              <a:buChar char="•"/>
            </a:pPr>
            <a:r>
              <a:rPr lang="en-US" dirty="0"/>
              <a:t>Promote Yourself</a:t>
            </a:r>
          </a:p>
          <a:p>
            <a:pPr marL="285750" indent="-285750">
              <a:buFont typeface="Arial" charset="0"/>
              <a:buChar char="•"/>
            </a:pPr>
            <a:r>
              <a:rPr lang="en-US" dirty="0"/>
              <a:t>A New Job Requires a New Approach</a:t>
            </a:r>
          </a:p>
          <a:p>
            <a:pPr marL="285750" indent="-285750">
              <a:buFont typeface="Arial" charset="0"/>
              <a:buChar char="•"/>
            </a:pPr>
            <a:r>
              <a:rPr lang="en-US" dirty="0"/>
              <a:t>Accelerate Your Learning</a:t>
            </a:r>
          </a:p>
          <a:p>
            <a:pPr marL="285750" indent="-285750">
              <a:buFont typeface="Arial" charset="0"/>
              <a:buChar char="•"/>
            </a:pPr>
            <a:r>
              <a:rPr lang="en-US" dirty="0"/>
              <a:t>Match Strategy to Situation</a:t>
            </a:r>
          </a:p>
          <a:p>
            <a:pPr marL="285750" indent="-285750">
              <a:buFont typeface="Arial" charset="0"/>
              <a:buChar char="•"/>
            </a:pPr>
            <a:r>
              <a:rPr lang="en-US" dirty="0"/>
              <a:t>Secure Early Wins</a:t>
            </a:r>
          </a:p>
          <a:p>
            <a:pPr marL="285750" indent="-285750">
              <a:buFont typeface="Arial" charset="0"/>
              <a:buChar char="•"/>
            </a:pPr>
            <a:r>
              <a:rPr lang="en-US" dirty="0"/>
              <a:t>Negotiate Success</a:t>
            </a:r>
          </a:p>
          <a:p>
            <a:pPr marL="285750" indent="-285750">
              <a:buFont typeface="Arial" charset="0"/>
              <a:buChar char="•"/>
            </a:pPr>
            <a:r>
              <a:rPr lang="en-US" dirty="0"/>
              <a:t>Achieve Alignment</a:t>
            </a:r>
          </a:p>
          <a:p>
            <a:pPr marL="285750" indent="-285750">
              <a:buFont typeface="Arial" charset="0"/>
              <a:buChar char="•"/>
            </a:pPr>
            <a:r>
              <a:rPr lang="en-US" dirty="0"/>
              <a:t>Build Your Team</a:t>
            </a:r>
          </a:p>
          <a:p>
            <a:pPr marL="285750" indent="-285750">
              <a:buFont typeface="Arial" charset="0"/>
              <a:buChar char="•"/>
            </a:pPr>
            <a:r>
              <a:rPr lang="en-US" dirty="0"/>
              <a:t>Create Coalitions</a:t>
            </a:r>
          </a:p>
          <a:p>
            <a:pPr marL="285750" indent="-285750">
              <a:buFont typeface="Arial" charset="0"/>
              <a:buChar char="•"/>
            </a:pPr>
            <a:r>
              <a:rPr lang="en-US" dirty="0"/>
              <a:t>Test Their Judgment</a:t>
            </a:r>
          </a:p>
          <a:p>
            <a:endParaRPr lang="en-US" dirty="0"/>
          </a:p>
        </p:txBody>
      </p:sp>
      <p:sp>
        <p:nvSpPr>
          <p:cNvPr id="5" name="Slide Number Placeholder 4"/>
          <p:cNvSpPr>
            <a:spLocks noGrp="1"/>
          </p:cNvSpPr>
          <p:nvPr>
            <p:ph type="sldNum" sz="quarter" idx="12"/>
          </p:nvPr>
        </p:nvSpPr>
        <p:spPr/>
        <p:txBody>
          <a:bodyPr/>
          <a:lstStyle/>
          <a:p>
            <a:fld id="{50A1EA49-DEB9-4B17-9A74-BE1D77EE1AA8}" type="slidenum">
              <a:rPr lang="en-US" smtClean="0"/>
              <a:t>30</a:t>
            </a:fld>
            <a:endParaRPr lang="en-US"/>
          </a:p>
        </p:txBody>
      </p:sp>
      <p:pic>
        <p:nvPicPr>
          <p:cNvPr id="6" name="Content Placeholder 5"/>
          <p:cNvPicPr>
            <a:picLocks noGrp="1" noChangeAspect="1"/>
          </p:cNvPicPr>
          <p:nvPr>
            <p:ph sz="half" idx="1"/>
          </p:nvPr>
        </p:nvPicPr>
        <p:blipFill>
          <a:blip r:embed="rId3"/>
          <a:stretch>
            <a:fillRect/>
          </a:stretch>
        </p:blipFill>
        <p:spPr>
          <a:xfrm>
            <a:off x="2229050" y="2455863"/>
            <a:ext cx="2399900" cy="3721100"/>
          </a:xfrm>
          <a:prstGeom prst="rect">
            <a:avLst/>
          </a:prstGeom>
        </p:spPr>
      </p:pic>
    </p:spTree>
    <p:extLst>
      <p:ext uri="{BB962C8B-B14F-4D97-AF65-F5344CB8AC3E}">
        <p14:creationId xmlns:p14="http://schemas.microsoft.com/office/powerpoint/2010/main" val="631485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A1EA49-DEB9-4B17-9A74-BE1D77EE1AA8}" type="slidenum">
              <a:rPr lang="en-US" smtClean="0"/>
              <a:t>31</a:t>
            </a:fld>
            <a:endParaRPr lang="en-US" dirty="0"/>
          </a:p>
        </p:txBody>
      </p:sp>
      <p:pic>
        <p:nvPicPr>
          <p:cNvPr id="7" name="Picture 6" descr="&lt;strong&gt;Questions&lt;/strong&gt;, &lt;strong&gt;questions&lt;/strong&gt;, &lt;strong&gt;questions&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785" y="1743074"/>
            <a:ext cx="6723062" cy="4423725"/>
          </a:xfrm>
          <a:prstGeom prst="rect">
            <a:avLst/>
          </a:prstGeom>
        </p:spPr>
      </p:pic>
    </p:spTree>
    <p:extLst>
      <p:ext uri="{BB962C8B-B14F-4D97-AF65-F5344CB8AC3E}">
        <p14:creationId xmlns:p14="http://schemas.microsoft.com/office/powerpoint/2010/main" val="771967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2720050"/>
            <a:ext cx="9636889" cy="3456911"/>
          </a:xfrm>
        </p:spPr>
        <p:txBody>
          <a:bodyPr/>
          <a:lstStyle/>
          <a:p>
            <a:pPr marL="0" indent="0">
              <a:buNone/>
            </a:pPr>
            <a:r>
              <a:rPr lang="en-US" dirty="0" smtClean="0"/>
              <a:t>Public service is a remarkable privilege. Holding onto the ideal of being a part of something bigger </a:t>
            </a:r>
            <a:r>
              <a:rPr lang="mr-IN" dirty="0" smtClean="0"/>
              <a:t>–</a:t>
            </a:r>
            <a:r>
              <a:rPr lang="en-US" dirty="0" smtClean="0"/>
              <a:t> more </a:t>
            </a:r>
            <a:r>
              <a:rPr lang="mr-IN" dirty="0" smtClean="0"/>
              <a:t>–</a:t>
            </a:r>
            <a:r>
              <a:rPr lang="en-US" dirty="0" smtClean="0"/>
              <a:t> than any single person in pursuit of the collective greater good is perhaps our most important reason to serve. </a:t>
            </a:r>
          </a:p>
          <a:p>
            <a:pPr marL="0" indent="0">
              <a:buNone/>
            </a:pPr>
            <a:r>
              <a:rPr lang="en-US" dirty="0" smtClean="0"/>
              <a:t>Being intentional about how and where we serve holds great promise for enhancing our democracy </a:t>
            </a:r>
            <a:r>
              <a:rPr lang="mr-IN" dirty="0" smtClean="0"/>
              <a:t>–</a:t>
            </a:r>
            <a:r>
              <a:rPr lang="en-US" dirty="0" smtClean="0"/>
              <a:t> one public servant at a time, one leader at a time, one organization at a time.</a:t>
            </a:r>
            <a:endParaRPr lang="en-US" dirty="0"/>
          </a:p>
        </p:txBody>
      </p:sp>
      <p:sp>
        <p:nvSpPr>
          <p:cNvPr id="5" name="Slide Number Placeholder 4"/>
          <p:cNvSpPr>
            <a:spLocks noGrp="1"/>
          </p:cNvSpPr>
          <p:nvPr>
            <p:ph type="sldNum" sz="quarter" idx="12"/>
          </p:nvPr>
        </p:nvSpPr>
        <p:spPr/>
        <p:txBody>
          <a:bodyPr/>
          <a:lstStyle/>
          <a:p>
            <a:fld id="{50A1EA49-DEB9-4B17-9A74-BE1D77EE1AA8}" type="slidenum">
              <a:rPr lang="en-US" smtClean="0"/>
              <a:t>32</a:t>
            </a:fld>
            <a:endParaRPr lang="en-US"/>
          </a:p>
        </p:txBody>
      </p:sp>
      <p:sp>
        <p:nvSpPr>
          <p:cNvPr id="2" name="Title 1"/>
          <p:cNvSpPr>
            <a:spLocks noGrp="1"/>
          </p:cNvSpPr>
          <p:nvPr>
            <p:ph type="title"/>
          </p:nvPr>
        </p:nvSpPr>
        <p:spPr/>
        <p:txBody>
          <a:bodyPr/>
          <a:lstStyle/>
          <a:p>
            <a:r>
              <a:rPr lang="en-US" dirty="0" smtClean="0"/>
              <a:t>Closing Thought</a:t>
            </a:r>
            <a:endParaRPr lang="en-US" dirty="0"/>
          </a:p>
        </p:txBody>
      </p:sp>
    </p:spTree>
    <p:extLst>
      <p:ext uri="{BB962C8B-B14F-4D97-AF65-F5344CB8AC3E}">
        <p14:creationId xmlns:p14="http://schemas.microsoft.com/office/powerpoint/2010/main" val="292969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What</a:t>
            </a:r>
            <a:endParaRPr lang="en-US" dirty="0"/>
          </a:p>
        </p:txBody>
      </p:sp>
      <p:sp>
        <p:nvSpPr>
          <p:cNvPr id="3" name="Subtitle 2"/>
          <p:cNvSpPr>
            <a:spLocks noGrp="1"/>
          </p:cNvSpPr>
          <p:nvPr>
            <p:ph type="subTitle" idx="1"/>
          </p:nvPr>
        </p:nvSpPr>
        <p:spPr/>
        <p:txBody>
          <a:bodyPr/>
          <a:lstStyle/>
          <a:p>
            <a:r>
              <a:rPr lang="en-US" dirty="0" smtClean="0"/>
              <a:t>What Is the SES?| </a:t>
            </a:r>
            <a:r>
              <a:rPr lang="en-US" dirty="0"/>
              <a:t>Pay | Benefits </a:t>
            </a:r>
            <a:r>
              <a:rPr lang="en-US" dirty="0" smtClean="0"/>
              <a:t>| By the </a:t>
            </a:r>
            <a:r>
              <a:rPr lang="en-US" dirty="0" smtClean="0"/>
              <a:t>Numbers</a:t>
            </a:r>
            <a:endParaRPr lang="en-US" dirty="0"/>
          </a:p>
        </p:txBody>
      </p:sp>
    </p:spTree>
    <p:extLst>
      <p:ext uri="{BB962C8B-B14F-4D97-AF65-F5344CB8AC3E}">
        <p14:creationId xmlns:p14="http://schemas.microsoft.com/office/powerpoint/2010/main" val="1818120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SES?</a:t>
            </a:r>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5</a:t>
            </a:fld>
            <a:endParaRPr lang="en-US" dirty="0"/>
          </a:p>
        </p:txBody>
      </p:sp>
      <p:sp>
        <p:nvSpPr>
          <p:cNvPr id="6" name="Content Placeholder 6"/>
          <p:cNvSpPr>
            <a:spLocks noGrp="1"/>
          </p:cNvSpPr>
          <p:nvPr>
            <p:ph idx="1"/>
          </p:nvPr>
        </p:nvSpPr>
        <p:spPr>
          <a:xfrm>
            <a:off x="838200" y="2382943"/>
            <a:ext cx="6063641" cy="4008329"/>
          </a:xfrm>
        </p:spPr>
        <p:txBody>
          <a:bodyPr/>
          <a:lstStyle/>
          <a:p>
            <a:pPr marL="0" indent="0">
              <a:buNone/>
            </a:pPr>
            <a:r>
              <a:rPr lang="en-US" dirty="0" smtClean="0"/>
              <a:t>“</a:t>
            </a:r>
            <a:r>
              <a:rPr lang="en-US" dirty="0"/>
              <a:t>It is the purpose of this subchapter to establish a Senior Executive </a:t>
            </a:r>
            <a:r>
              <a:rPr lang="en-US" dirty="0" smtClean="0"/>
              <a:t>Service to </a:t>
            </a:r>
            <a:r>
              <a:rPr lang="en-US" dirty="0"/>
              <a:t>ensure that the executive management of the Government of the </a:t>
            </a:r>
            <a:r>
              <a:rPr lang="en-US" dirty="0" smtClean="0"/>
              <a:t>United States </a:t>
            </a:r>
            <a:r>
              <a:rPr lang="en-US" dirty="0"/>
              <a:t>is responsive to the needs, policies, and goals of the Nation and </a:t>
            </a:r>
            <a:r>
              <a:rPr lang="en-US" dirty="0" smtClean="0"/>
              <a:t>otherwise is </a:t>
            </a:r>
            <a:r>
              <a:rPr lang="en-US" dirty="0"/>
              <a:t>of the highest quality.”</a:t>
            </a:r>
          </a:p>
          <a:p>
            <a:pPr marL="0" indent="0">
              <a:buNone/>
            </a:pPr>
            <a:endParaRPr lang="en-US" dirty="0" smtClean="0"/>
          </a:p>
          <a:p>
            <a:pPr marL="0" indent="0">
              <a:buNone/>
            </a:pPr>
            <a:r>
              <a:rPr lang="en-US" i="1" dirty="0" smtClean="0"/>
              <a:t>- Civil Service Reform Act (CSRA) of 1978</a:t>
            </a:r>
            <a:endParaRPr lang="en-US" i="1" dirty="0"/>
          </a:p>
        </p:txBody>
      </p:sp>
      <p:pic>
        <p:nvPicPr>
          <p:cNvPr id="7" name="Picture 6"/>
          <p:cNvPicPr>
            <a:picLocks noChangeAspect="1"/>
          </p:cNvPicPr>
          <p:nvPr/>
        </p:nvPicPr>
        <p:blipFill>
          <a:blip r:embed="rId3"/>
          <a:stretch>
            <a:fillRect/>
          </a:stretch>
        </p:blipFill>
        <p:spPr>
          <a:xfrm>
            <a:off x="7239774" y="1716066"/>
            <a:ext cx="4239286" cy="4285918"/>
          </a:xfrm>
          <a:prstGeom prst="rect">
            <a:avLst/>
          </a:prstGeom>
        </p:spPr>
      </p:pic>
    </p:spTree>
    <p:extLst>
      <p:ext uri="{BB962C8B-B14F-4D97-AF65-F5344CB8AC3E}">
        <p14:creationId xmlns:p14="http://schemas.microsoft.com/office/powerpoint/2010/main" val="1849263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SES Salary (Salary Table No. 2017-ES)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47044632"/>
              </p:ext>
            </p:extLst>
          </p:nvPr>
        </p:nvGraphicFramePr>
        <p:xfrm>
          <a:off x="838200" y="2506663"/>
          <a:ext cx="10515600" cy="1615440"/>
        </p:xfrm>
        <a:graphic>
          <a:graphicData uri="http://schemas.openxmlformats.org/drawingml/2006/table">
            <a:tbl>
              <a:tblPr firstRow="1" bandRow="1">
                <a:tableStyleId>{5C22544A-7EE6-4342-B048-85BDC9FD1C3A}</a:tableStyleId>
              </a:tblPr>
              <a:tblGrid>
                <a:gridCol w="6978041"/>
                <a:gridCol w="1728592"/>
                <a:gridCol w="1808967"/>
              </a:tblGrid>
              <a:tr h="370840">
                <a:tc>
                  <a:txBody>
                    <a:bodyPr/>
                    <a:lstStyle/>
                    <a:p>
                      <a:pPr algn="ctr"/>
                      <a:r>
                        <a:rPr lang="en-US" sz="2200" dirty="0" smtClean="0"/>
                        <a:t>Structure of the SES Pay System</a:t>
                      </a:r>
                      <a:endParaRPr lang="en-US" sz="2200" dirty="0"/>
                    </a:p>
                  </a:txBody>
                  <a:tcPr>
                    <a:solidFill>
                      <a:schemeClr val="accent1">
                        <a:lumMod val="50000"/>
                      </a:schemeClr>
                    </a:solidFill>
                  </a:tcPr>
                </a:tc>
                <a:tc>
                  <a:txBody>
                    <a:bodyPr/>
                    <a:lstStyle/>
                    <a:p>
                      <a:pPr algn="ctr"/>
                      <a:r>
                        <a:rPr lang="en-US" sz="2200" dirty="0" smtClean="0"/>
                        <a:t>Minimum</a:t>
                      </a:r>
                      <a:endParaRPr lang="en-US" sz="2200" dirty="0"/>
                    </a:p>
                  </a:txBody>
                  <a:tcPr>
                    <a:solidFill>
                      <a:schemeClr val="accent1">
                        <a:lumMod val="50000"/>
                      </a:schemeClr>
                    </a:solidFill>
                  </a:tcPr>
                </a:tc>
                <a:tc>
                  <a:txBody>
                    <a:bodyPr/>
                    <a:lstStyle/>
                    <a:p>
                      <a:pPr algn="ctr"/>
                      <a:r>
                        <a:rPr lang="en-US" sz="2200" dirty="0" smtClean="0"/>
                        <a:t>Maximum</a:t>
                      </a:r>
                      <a:endParaRPr lang="en-US" sz="2200" dirty="0"/>
                    </a:p>
                  </a:txBody>
                  <a:tcPr>
                    <a:solidFill>
                      <a:schemeClr val="accent1">
                        <a:lumMod val="50000"/>
                      </a:schemeClr>
                    </a:solidFill>
                  </a:tcPr>
                </a:tc>
              </a:tr>
              <a:tr h="370840">
                <a:tc>
                  <a:txBody>
                    <a:bodyPr/>
                    <a:lstStyle/>
                    <a:p>
                      <a:r>
                        <a:rPr lang="en-US" sz="2200" dirty="0" smtClean="0"/>
                        <a:t>Agencies with</a:t>
                      </a:r>
                      <a:r>
                        <a:rPr lang="en-US" sz="2200" baseline="0" dirty="0" smtClean="0"/>
                        <a:t> Certified SES Performance Appraisal System</a:t>
                      </a:r>
                      <a:endParaRPr lang="en-US" sz="2200" dirty="0"/>
                    </a:p>
                  </a:txBody>
                  <a:tcPr/>
                </a:tc>
                <a:tc>
                  <a:txBody>
                    <a:bodyPr/>
                    <a:lstStyle/>
                    <a:p>
                      <a:pPr algn="ctr"/>
                      <a:r>
                        <a:rPr lang="en-US" sz="2200" dirty="0" smtClean="0"/>
                        <a:t>$124,406</a:t>
                      </a:r>
                      <a:endParaRPr lang="en-US" sz="2200" dirty="0"/>
                    </a:p>
                  </a:txBody>
                  <a:tcPr/>
                </a:tc>
                <a:tc>
                  <a:txBody>
                    <a:bodyPr/>
                    <a:lstStyle/>
                    <a:p>
                      <a:pPr algn="ctr"/>
                      <a:r>
                        <a:rPr lang="en-US" sz="2200" dirty="0" smtClean="0"/>
                        <a:t>$187,000</a:t>
                      </a:r>
                      <a:endParaRPr lang="en-US" sz="2200" dirty="0"/>
                    </a:p>
                  </a:txBody>
                  <a:tcPr/>
                </a:tc>
              </a:tr>
              <a:tr h="370840">
                <a:tc>
                  <a:txBody>
                    <a:bodyPr/>
                    <a:lstStyle/>
                    <a:p>
                      <a:r>
                        <a:rPr lang="en-US" sz="2200" dirty="0" smtClean="0"/>
                        <a:t>Agencies without a Certified</a:t>
                      </a:r>
                      <a:r>
                        <a:rPr lang="en-US" sz="2200" baseline="0" dirty="0" smtClean="0"/>
                        <a:t> SES Performance Appraisal System</a:t>
                      </a:r>
                      <a:endParaRPr lang="en-US" sz="2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smtClean="0"/>
                        <a:t>$124,406</a:t>
                      </a:r>
                    </a:p>
                    <a:p>
                      <a:pPr algn="ctr"/>
                      <a:endParaRPr lang="en-US" sz="2200" dirty="0"/>
                    </a:p>
                  </a:txBody>
                  <a:tcPr/>
                </a:tc>
                <a:tc>
                  <a:txBody>
                    <a:bodyPr/>
                    <a:lstStyle/>
                    <a:p>
                      <a:pPr algn="ctr"/>
                      <a:r>
                        <a:rPr lang="en-US" sz="2200" dirty="0" smtClean="0"/>
                        <a:t>$172,100</a:t>
                      </a:r>
                      <a:endParaRPr lang="en-US" sz="2200" dirty="0"/>
                    </a:p>
                  </a:txBody>
                  <a:tcPr/>
                </a:tc>
              </a:tr>
            </a:tbl>
          </a:graphicData>
        </a:graphic>
      </p:graphicFrame>
      <p:sp>
        <p:nvSpPr>
          <p:cNvPr id="4" name="Slide Number Placeholder 3"/>
          <p:cNvSpPr>
            <a:spLocks noGrp="1"/>
          </p:cNvSpPr>
          <p:nvPr>
            <p:ph type="sldNum" sz="quarter" idx="12"/>
          </p:nvPr>
        </p:nvSpPr>
        <p:spPr/>
        <p:txBody>
          <a:bodyPr/>
          <a:lstStyle/>
          <a:p>
            <a:fld id="{50A1EA49-DEB9-4B17-9A74-BE1D77EE1AA8}" type="slidenum">
              <a:rPr lang="en-US" smtClean="0"/>
              <a:t>6</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23317038"/>
              </p:ext>
            </p:extLst>
          </p:nvPr>
        </p:nvGraphicFramePr>
        <p:xfrm>
          <a:off x="838200" y="4872990"/>
          <a:ext cx="8128000" cy="183388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pPr algn="ctr"/>
                      <a:r>
                        <a:rPr lang="en-US" dirty="0" smtClean="0"/>
                        <a:t>Year</a:t>
                      </a:r>
                      <a:endParaRPr lang="en-US" dirty="0"/>
                    </a:p>
                  </a:txBody>
                  <a:tcPr>
                    <a:solidFill>
                      <a:schemeClr val="accent1">
                        <a:lumMod val="50000"/>
                      </a:schemeClr>
                    </a:solidFill>
                  </a:tcPr>
                </a:tc>
                <a:tc>
                  <a:txBody>
                    <a:bodyPr/>
                    <a:lstStyle/>
                    <a:p>
                      <a:pPr algn="ctr"/>
                      <a:r>
                        <a:rPr lang="en-US" dirty="0" smtClean="0"/>
                        <a:t>Appraisal</a:t>
                      </a:r>
                      <a:r>
                        <a:rPr lang="en-US" baseline="0" dirty="0" smtClean="0"/>
                        <a:t> System</a:t>
                      </a:r>
                      <a:endParaRPr lang="en-US" dirty="0"/>
                    </a:p>
                  </a:txBody>
                  <a:tcPr>
                    <a:solidFill>
                      <a:schemeClr val="accent1">
                        <a:lumMod val="50000"/>
                      </a:schemeClr>
                    </a:solidFill>
                  </a:tcPr>
                </a:tc>
                <a:tc>
                  <a:txBody>
                    <a:bodyPr/>
                    <a:lstStyle/>
                    <a:p>
                      <a:pPr algn="ctr"/>
                      <a:r>
                        <a:rPr lang="en-US" dirty="0" smtClean="0"/>
                        <a:t>Minimum</a:t>
                      </a:r>
                      <a:endParaRPr lang="en-US" dirty="0"/>
                    </a:p>
                  </a:txBody>
                  <a:tcPr>
                    <a:solidFill>
                      <a:schemeClr val="accent1">
                        <a:lumMod val="50000"/>
                      </a:schemeClr>
                    </a:solidFill>
                  </a:tcPr>
                </a:tc>
                <a:tc>
                  <a:txBody>
                    <a:bodyPr/>
                    <a:lstStyle/>
                    <a:p>
                      <a:pPr algn="ctr"/>
                      <a:r>
                        <a:rPr lang="en-US" dirty="0" smtClean="0"/>
                        <a:t>Maximum</a:t>
                      </a:r>
                      <a:endParaRPr lang="en-US" dirty="0"/>
                    </a:p>
                  </a:txBody>
                  <a:tcPr>
                    <a:solidFill>
                      <a:schemeClr val="accent1">
                        <a:lumMod val="50000"/>
                      </a:schemeClr>
                    </a:solidFill>
                  </a:tcPr>
                </a:tc>
              </a:tr>
              <a:tr h="185420">
                <a:tc rowSpan="2">
                  <a:txBody>
                    <a:bodyPr/>
                    <a:lstStyle/>
                    <a:p>
                      <a:pPr algn="ctr"/>
                      <a:r>
                        <a:rPr lang="en-US" dirty="0" smtClean="0"/>
                        <a:t>2016</a:t>
                      </a:r>
                      <a:endParaRPr lang="en-US" dirty="0"/>
                    </a:p>
                  </a:txBody>
                  <a:tcPr anchor="ctr"/>
                </a:tc>
                <a:tc>
                  <a:txBody>
                    <a:bodyPr/>
                    <a:lstStyle/>
                    <a:p>
                      <a:pPr algn="ctr"/>
                      <a:r>
                        <a:rPr lang="en-US" dirty="0" smtClean="0"/>
                        <a:t>Certified</a:t>
                      </a:r>
                      <a:endParaRPr lang="en-US" dirty="0"/>
                    </a:p>
                  </a:txBody>
                  <a:tcPr/>
                </a:tc>
                <a:tc>
                  <a:txBody>
                    <a:bodyPr/>
                    <a:lstStyle/>
                    <a:p>
                      <a:pPr algn="ctr"/>
                      <a:r>
                        <a:rPr lang="en-US" dirty="0" smtClean="0"/>
                        <a:t>$123,175</a:t>
                      </a:r>
                      <a:endParaRPr lang="en-US" dirty="0"/>
                    </a:p>
                  </a:txBody>
                  <a:tcPr/>
                </a:tc>
                <a:tc>
                  <a:txBody>
                    <a:bodyPr/>
                    <a:lstStyle/>
                    <a:p>
                      <a:pPr algn="ctr"/>
                      <a:r>
                        <a:rPr lang="en-US" dirty="0" smtClean="0"/>
                        <a:t>$185,000</a:t>
                      </a:r>
                      <a:endParaRPr lang="en-US" dirty="0"/>
                    </a:p>
                  </a:txBody>
                  <a:tcPr/>
                </a:tc>
              </a:tr>
              <a:tr h="185420">
                <a:tc vMerge="1">
                  <a:txBody>
                    <a:bodyPr/>
                    <a:lstStyle/>
                    <a:p>
                      <a:endParaRPr lang="en-US"/>
                    </a:p>
                  </a:txBody>
                  <a:tcPr/>
                </a:tc>
                <a:tc>
                  <a:txBody>
                    <a:bodyPr/>
                    <a:lstStyle/>
                    <a:p>
                      <a:pPr algn="ctr"/>
                      <a:r>
                        <a:rPr lang="en-US" dirty="0" smtClean="0"/>
                        <a:t>Not Certified</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$123,175</a:t>
                      </a:r>
                    </a:p>
                  </a:txBody>
                  <a:tcPr/>
                </a:tc>
                <a:tc>
                  <a:txBody>
                    <a:bodyPr/>
                    <a:lstStyle/>
                    <a:p>
                      <a:pPr algn="ctr"/>
                      <a:r>
                        <a:rPr lang="en-US" dirty="0" smtClean="0"/>
                        <a:t>$170,400</a:t>
                      </a:r>
                      <a:endParaRPr lang="en-US" dirty="0"/>
                    </a:p>
                  </a:txBody>
                  <a:tcPr/>
                </a:tc>
              </a:tr>
              <a:tr h="185420">
                <a:tc rowSpan="2">
                  <a:txBody>
                    <a:bodyPr/>
                    <a:lstStyle/>
                    <a:p>
                      <a:pPr algn="ctr"/>
                      <a:r>
                        <a:rPr lang="en-US" dirty="0" smtClean="0"/>
                        <a:t>2015</a:t>
                      </a:r>
                      <a:endParaRPr lang="en-US" dirty="0"/>
                    </a:p>
                  </a:txBody>
                  <a:tcPr anchor="ctr"/>
                </a:tc>
                <a:tc>
                  <a:txBody>
                    <a:bodyPr/>
                    <a:lstStyle/>
                    <a:p>
                      <a:pPr algn="ctr"/>
                      <a:r>
                        <a:rPr lang="en-US" dirty="0" smtClean="0"/>
                        <a:t>Certified</a:t>
                      </a:r>
                      <a:endParaRPr lang="en-US" dirty="0"/>
                    </a:p>
                  </a:txBody>
                  <a:tcPr/>
                </a:tc>
                <a:tc>
                  <a:txBody>
                    <a:bodyPr/>
                    <a:lstStyle/>
                    <a:p>
                      <a:pPr algn="ctr"/>
                      <a:r>
                        <a:rPr lang="en-US" dirty="0" smtClean="0"/>
                        <a:t>$121,956</a:t>
                      </a:r>
                      <a:endParaRPr lang="en-US" dirty="0"/>
                    </a:p>
                  </a:txBody>
                  <a:tcPr/>
                </a:tc>
                <a:tc>
                  <a:txBody>
                    <a:bodyPr/>
                    <a:lstStyle/>
                    <a:p>
                      <a:pPr algn="ctr"/>
                      <a:r>
                        <a:rPr lang="en-US" dirty="0" smtClean="0"/>
                        <a:t>$183,300</a:t>
                      </a:r>
                      <a:endParaRPr lang="en-US" dirty="0"/>
                    </a:p>
                  </a:txBody>
                  <a:tcPr/>
                </a:tc>
              </a:tr>
              <a:tr h="185420">
                <a:tc vMerge="1">
                  <a:txBody>
                    <a:bodyPr/>
                    <a:lstStyle/>
                    <a:p>
                      <a:endParaRPr lang="en-US"/>
                    </a:p>
                  </a:txBody>
                  <a:tcPr/>
                </a:tc>
                <a:tc>
                  <a:txBody>
                    <a:bodyPr/>
                    <a:lstStyle/>
                    <a:p>
                      <a:pPr algn="ctr"/>
                      <a:r>
                        <a:rPr lang="en-US" dirty="0" smtClean="0"/>
                        <a:t>Not Certified</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$121,956</a:t>
                      </a:r>
                    </a:p>
                  </a:txBody>
                  <a:tcPr/>
                </a:tc>
                <a:tc>
                  <a:txBody>
                    <a:bodyPr/>
                    <a:lstStyle/>
                    <a:p>
                      <a:pPr algn="ctr"/>
                      <a:r>
                        <a:rPr lang="en-US" dirty="0" smtClean="0"/>
                        <a:t>$168,700</a:t>
                      </a:r>
                      <a:endParaRPr lang="en-US" dirty="0"/>
                    </a:p>
                  </a:txBody>
                  <a:tcPr/>
                </a:tc>
              </a:tr>
            </a:tbl>
          </a:graphicData>
        </a:graphic>
      </p:graphicFrame>
      <p:sp>
        <p:nvSpPr>
          <p:cNvPr id="7" name="Title 1"/>
          <p:cNvSpPr txBox="1">
            <a:spLocks/>
          </p:cNvSpPr>
          <p:nvPr/>
        </p:nvSpPr>
        <p:spPr>
          <a:xfrm>
            <a:off x="838200" y="4210902"/>
            <a:ext cx="10515600" cy="662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lumMod val="50000"/>
                  </a:schemeClr>
                </a:solidFill>
                <a:latin typeface="+mj-lt"/>
                <a:ea typeface="+mj-ea"/>
                <a:cs typeface="+mj-cs"/>
              </a:defRPr>
            </a:lvl1pPr>
          </a:lstStyle>
          <a:p>
            <a:r>
              <a:rPr lang="en-US" sz="2800" smtClean="0"/>
              <a:t>Prior Years Salary Table</a:t>
            </a:r>
            <a:endParaRPr lang="en-US" sz="2800" dirty="0"/>
          </a:p>
        </p:txBody>
      </p:sp>
    </p:spTree>
    <p:extLst>
      <p:ext uri="{BB962C8B-B14F-4D97-AF65-F5344CB8AC3E}">
        <p14:creationId xmlns:p14="http://schemas.microsoft.com/office/powerpoint/2010/main" val="2104885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and Awards</a:t>
            </a:r>
            <a:endParaRPr lang="en-US" dirty="0"/>
          </a:p>
        </p:txBody>
      </p:sp>
      <p:sp>
        <p:nvSpPr>
          <p:cNvPr id="3" name="Content Placeholder 2"/>
          <p:cNvSpPr>
            <a:spLocks noGrp="1"/>
          </p:cNvSpPr>
          <p:nvPr>
            <p:ph idx="1"/>
          </p:nvPr>
        </p:nvSpPr>
        <p:spPr/>
        <p:txBody>
          <a:bodyPr/>
          <a:lstStyle/>
          <a:p>
            <a:r>
              <a:rPr lang="en-US" dirty="0" smtClean="0"/>
              <a:t>26 days of annual leave (8 hours/pay period) regardless of length of service </a:t>
            </a:r>
            <a:r>
              <a:rPr lang="mr-IN" dirty="0" smtClean="0"/>
              <a:t>–</a:t>
            </a:r>
            <a:r>
              <a:rPr lang="en-US" dirty="0" smtClean="0"/>
              <a:t> up to 90 days can be carried over</a:t>
            </a:r>
          </a:p>
          <a:p>
            <a:r>
              <a:rPr lang="en-US" dirty="0" smtClean="0"/>
              <a:t>Awards</a:t>
            </a:r>
          </a:p>
          <a:p>
            <a:pPr lvl="1"/>
            <a:r>
              <a:rPr lang="en-US" dirty="0" smtClean="0"/>
              <a:t>Presidential Rank Awards</a:t>
            </a:r>
          </a:p>
          <a:p>
            <a:pPr lvl="1"/>
            <a:r>
              <a:rPr lang="en-US" dirty="0" smtClean="0"/>
              <a:t>Performance Awards</a:t>
            </a:r>
          </a:p>
          <a:p>
            <a:pPr lvl="2"/>
            <a:r>
              <a:rPr lang="en-US" dirty="0" smtClean="0"/>
              <a:t>Must be between 5% and 20% of basic pay</a:t>
            </a:r>
          </a:p>
          <a:p>
            <a:pPr lvl="2"/>
            <a:r>
              <a:rPr lang="en-US" dirty="0" smtClean="0"/>
              <a:t>Agency-head approval </a:t>
            </a:r>
            <a:r>
              <a:rPr lang="mr-IN" dirty="0" smtClean="0"/>
              <a:t>–</a:t>
            </a:r>
            <a:r>
              <a:rPr lang="en-US" dirty="0" smtClean="0"/>
              <a:t> PRB recommendations</a:t>
            </a:r>
          </a:p>
          <a:p>
            <a:r>
              <a:rPr lang="en-US" dirty="0" smtClean="0"/>
              <a:t>Professional Development</a:t>
            </a:r>
          </a:p>
          <a:p>
            <a:endParaRPr lang="en-US" dirty="0"/>
          </a:p>
        </p:txBody>
      </p:sp>
      <p:sp>
        <p:nvSpPr>
          <p:cNvPr id="4" name="Slide Number Placeholder 3"/>
          <p:cNvSpPr>
            <a:spLocks noGrp="1"/>
          </p:cNvSpPr>
          <p:nvPr>
            <p:ph type="sldNum" sz="quarter" idx="12"/>
          </p:nvPr>
        </p:nvSpPr>
        <p:spPr/>
        <p:txBody>
          <a:bodyPr/>
          <a:lstStyle/>
          <a:p>
            <a:fld id="{50A1EA49-DEB9-4B17-9A74-BE1D77EE1AA8}" type="slidenum">
              <a:rPr lang="en-US" smtClean="0"/>
              <a:t>7</a:t>
            </a:fld>
            <a:endParaRPr lang="en-US" dirty="0"/>
          </a:p>
        </p:txBody>
      </p:sp>
    </p:spTree>
    <p:extLst>
      <p:ext uri="{BB962C8B-B14F-4D97-AF65-F5344CB8AC3E}">
        <p14:creationId xmlns:p14="http://schemas.microsoft.com/office/powerpoint/2010/main" val="322785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High-Level Overview </a:t>
            </a:r>
            <a:r>
              <a:rPr lang="mr-IN" dirty="0" smtClean="0"/>
              <a:t>–</a:t>
            </a:r>
            <a:r>
              <a:rPr lang="en-US" dirty="0" smtClean="0"/>
              <a:t> Education &amp; Age</a:t>
            </a:r>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1270279941"/>
              </p:ext>
            </p:extLst>
          </p:nvPr>
        </p:nvGraphicFramePr>
        <p:xfrm>
          <a:off x="-508323" y="2297892"/>
          <a:ext cx="6300485" cy="4335529"/>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fld id="{50A1EA49-DEB9-4B17-9A74-BE1D77EE1AA8}" type="slidenum">
              <a:rPr lang="en-US" smtClean="0"/>
              <a:t>8</a:t>
            </a:fld>
            <a:endParaRPr lang="en-US" dirty="0"/>
          </a:p>
        </p:txBody>
      </p:sp>
      <p:sp>
        <p:nvSpPr>
          <p:cNvPr id="9" name="TextBox 8"/>
          <p:cNvSpPr txBox="1"/>
          <p:nvPr/>
        </p:nvSpPr>
        <p:spPr>
          <a:xfrm>
            <a:off x="814191" y="6325644"/>
            <a:ext cx="7728559" cy="307777"/>
          </a:xfrm>
          <a:prstGeom prst="rect">
            <a:avLst/>
          </a:prstGeom>
          <a:noFill/>
        </p:spPr>
        <p:txBody>
          <a:bodyPr wrap="square" rtlCol="0">
            <a:spAutoFit/>
          </a:bodyPr>
          <a:lstStyle/>
          <a:p>
            <a:r>
              <a:rPr lang="en-US" sz="1400" dirty="0" smtClean="0"/>
              <a:t>Source: Office of Personnel Management (OPM) </a:t>
            </a:r>
            <a:r>
              <a:rPr lang="mr-IN" sz="1400" dirty="0" smtClean="0"/>
              <a:t>–</a:t>
            </a:r>
            <a:r>
              <a:rPr lang="en-US" sz="1400" dirty="0" smtClean="0"/>
              <a:t> figures as of September 2016</a:t>
            </a:r>
            <a:endParaRPr lang="en-US" sz="1400" dirty="0"/>
          </a:p>
        </p:txBody>
      </p:sp>
      <p:graphicFrame>
        <p:nvGraphicFramePr>
          <p:cNvPr id="10" name="Chart 9"/>
          <p:cNvGraphicFramePr/>
          <p:nvPr>
            <p:extLst>
              <p:ext uri="{D42A27DB-BD31-4B8C-83A1-F6EECF244321}">
                <p14:modId xmlns:p14="http://schemas.microsoft.com/office/powerpoint/2010/main" val="1270279941"/>
              </p:ext>
            </p:extLst>
          </p:nvPr>
        </p:nvGraphicFramePr>
        <p:xfrm>
          <a:off x="4995434" y="2234537"/>
          <a:ext cx="5167138" cy="425886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8816048" y="2530878"/>
            <a:ext cx="2731625" cy="1015663"/>
          </a:xfrm>
          <a:prstGeom prst="rect">
            <a:avLst/>
          </a:prstGeom>
          <a:noFill/>
          <a:ln>
            <a:solidFill>
              <a:schemeClr val="tx2"/>
            </a:solidFill>
          </a:ln>
        </p:spPr>
        <p:txBody>
          <a:bodyPr wrap="square" rtlCol="0">
            <a:spAutoFit/>
          </a:bodyPr>
          <a:lstStyle/>
          <a:p>
            <a:r>
              <a:rPr lang="en-US" sz="2000" i="1" dirty="0" smtClean="0">
                <a:solidFill>
                  <a:schemeClr val="tx2"/>
                </a:solidFill>
              </a:rPr>
              <a:t>Approximately 48% of all SES members are 55 years of age or older.</a:t>
            </a:r>
            <a:endParaRPr lang="en-US" sz="2000" i="1" dirty="0">
              <a:solidFill>
                <a:schemeClr val="tx2"/>
              </a:solidFill>
            </a:endParaRPr>
          </a:p>
        </p:txBody>
      </p:sp>
      <p:sp>
        <p:nvSpPr>
          <p:cNvPr id="12" name="TextBox 11"/>
          <p:cNvSpPr txBox="1"/>
          <p:nvPr/>
        </p:nvSpPr>
        <p:spPr>
          <a:xfrm>
            <a:off x="7986532" y="6022661"/>
            <a:ext cx="3561141" cy="338554"/>
          </a:xfrm>
          <a:prstGeom prst="rect">
            <a:avLst/>
          </a:prstGeom>
          <a:noFill/>
          <a:ln>
            <a:solidFill>
              <a:schemeClr val="tx2"/>
            </a:solidFill>
          </a:ln>
        </p:spPr>
        <p:txBody>
          <a:bodyPr wrap="square" rtlCol="0">
            <a:spAutoFit/>
          </a:bodyPr>
          <a:lstStyle/>
          <a:p>
            <a:r>
              <a:rPr lang="en-US" sz="1600" i="1" dirty="0" smtClean="0">
                <a:solidFill>
                  <a:schemeClr val="tx2"/>
                </a:solidFill>
              </a:rPr>
              <a:t>There are 8,127 SES members in the U.S.</a:t>
            </a:r>
            <a:endParaRPr lang="en-US" sz="1600" i="1" dirty="0">
              <a:solidFill>
                <a:schemeClr val="tx2"/>
              </a:solidFill>
            </a:endParaRPr>
          </a:p>
        </p:txBody>
      </p:sp>
    </p:spTree>
    <p:extLst>
      <p:ext uri="{BB962C8B-B14F-4D97-AF65-F5344CB8AC3E}">
        <p14:creationId xmlns:p14="http://schemas.microsoft.com/office/powerpoint/2010/main" val="2078625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High-Level Overview </a:t>
            </a:r>
            <a:r>
              <a:rPr lang="mr-IN" dirty="0" smtClean="0"/>
              <a:t>–</a:t>
            </a:r>
            <a:r>
              <a:rPr lang="en-US" dirty="0" smtClean="0"/>
              <a:t> Race &amp; Ethnicity</a:t>
            </a:r>
            <a:endParaRPr lang="en-US"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831208538"/>
              </p:ext>
            </p:extLst>
          </p:nvPr>
        </p:nvGraphicFramePr>
        <p:xfrm>
          <a:off x="-420546" y="2130140"/>
          <a:ext cx="6516546" cy="4349392"/>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fld id="{50A1EA49-DEB9-4B17-9A74-BE1D77EE1AA8}" type="slidenum">
              <a:rPr lang="en-US" smtClean="0"/>
              <a:t>9</a:t>
            </a:fld>
            <a:endParaRPr lang="en-US" dirty="0"/>
          </a:p>
        </p:txBody>
      </p:sp>
      <p:sp>
        <p:nvSpPr>
          <p:cNvPr id="9" name="TextBox 8"/>
          <p:cNvSpPr txBox="1"/>
          <p:nvPr/>
        </p:nvSpPr>
        <p:spPr>
          <a:xfrm>
            <a:off x="814191" y="6325644"/>
            <a:ext cx="7728559" cy="307777"/>
          </a:xfrm>
          <a:prstGeom prst="rect">
            <a:avLst/>
          </a:prstGeom>
          <a:noFill/>
        </p:spPr>
        <p:txBody>
          <a:bodyPr wrap="square" rtlCol="0">
            <a:spAutoFit/>
          </a:bodyPr>
          <a:lstStyle/>
          <a:p>
            <a:r>
              <a:rPr lang="en-US" sz="1400" dirty="0" smtClean="0"/>
              <a:t>Source: Office of Personnel Management (OPM) </a:t>
            </a:r>
            <a:r>
              <a:rPr lang="mr-IN" sz="1400" dirty="0" smtClean="0"/>
              <a:t>–</a:t>
            </a:r>
            <a:r>
              <a:rPr lang="en-US" sz="1400" dirty="0" smtClean="0"/>
              <a:t> figures as of September 2016</a:t>
            </a:r>
            <a:endParaRPr lang="en-US" sz="1400" dirty="0"/>
          </a:p>
        </p:txBody>
      </p:sp>
      <p:sp>
        <p:nvSpPr>
          <p:cNvPr id="12" name="TextBox 11"/>
          <p:cNvSpPr txBox="1"/>
          <p:nvPr/>
        </p:nvSpPr>
        <p:spPr>
          <a:xfrm>
            <a:off x="5543985" y="2757630"/>
            <a:ext cx="4907954" cy="400110"/>
          </a:xfrm>
          <a:prstGeom prst="rect">
            <a:avLst/>
          </a:prstGeom>
          <a:noFill/>
          <a:ln>
            <a:solidFill>
              <a:schemeClr val="tx2"/>
            </a:solidFill>
          </a:ln>
        </p:spPr>
        <p:txBody>
          <a:bodyPr wrap="square" rtlCol="0">
            <a:spAutoFit/>
          </a:bodyPr>
          <a:lstStyle/>
          <a:p>
            <a:r>
              <a:rPr lang="en-US" sz="2000" i="1" smtClean="0">
                <a:solidFill>
                  <a:schemeClr val="tx2"/>
                </a:solidFill>
              </a:rPr>
              <a:t>Racial and ethnic diversity are </a:t>
            </a:r>
            <a:r>
              <a:rPr lang="en-US" sz="2000" i="1" dirty="0" smtClean="0">
                <a:solidFill>
                  <a:schemeClr val="tx2"/>
                </a:solidFill>
              </a:rPr>
              <a:t>increasing . . .</a:t>
            </a:r>
            <a:endParaRPr lang="en-US" sz="2000" i="1" dirty="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664227600"/>
              </p:ext>
            </p:extLst>
          </p:nvPr>
        </p:nvGraphicFramePr>
        <p:xfrm>
          <a:off x="5543985" y="3370773"/>
          <a:ext cx="6361831" cy="1483360"/>
        </p:xfrm>
        <a:graphic>
          <a:graphicData uri="http://schemas.openxmlformats.org/drawingml/2006/table">
            <a:tbl>
              <a:tblPr firstRow="1" bandRow="1">
                <a:tableStyleId>{5C22544A-7EE6-4342-B048-85BDC9FD1C3A}</a:tableStyleId>
              </a:tblPr>
              <a:tblGrid>
                <a:gridCol w="1123033"/>
                <a:gridCol w="873133"/>
                <a:gridCol w="873133"/>
                <a:gridCol w="873133"/>
                <a:gridCol w="873133"/>
                <a:gridCol w="873133"/>
                <a:gridCol w="873133"/>
              </a:tblGrid>
              <a:tr h="370840">
                <a:tc>
                  <a:txBody>
                    <a:bodyPr/>
                    <a:lstStyle/>
                    <a:p>
                      <a:endParaRPr lang="en-US" dirty="0"/>
                    </a:p>
                  </a:txBody>
                  <a:tcPr>
                    <a:solidFill>
                      <a:schemeClr val="accent1">
                        <a:lumMod val="50000"/>
                      </a:schemeClr>
                    </a:solidFill>
                  </a:tcPr>
                </a:tc>
                <a:tc>
                  <a:txBody>
                    <a:bodyPr/>
                    <a:lstStyle/>
                    <a:p>
                      <a:pPr algn="ctr"/>
                      <a:r>
                        <a:rPr lang="en-US" dirty="0" smtClean="0"/>
                        <a:t>30 - 39</a:t>
                      </a:r>
                      <a:endParaRPr lang="en-US" dirty="0"/>
                    </a:p>
                  </a:txBody>
                  <a:tcPr>
                    <a:solidFill>
                      <a:schemeClr val="accent1">
                        <a:lumMod val="50000"/>
                      </a:schemeClr>
                    </a:solidFill>
                  </a:tcPr>
                </a:tc>
                <a:tc>
                  <a:txBody>
                    <a:bodyPr/>
                    <a:lstStyle/>
                    <a:p>
                      <a:pPr algn="ctr"/>
                      <a:r>
                        <a:rPr lang="en-US" dirty="0" smtClean="0"/>
                        <a:t>40 - 49</a:t>
                      </a:r>
                      <a:endParaRPr lang="en-US" dirty="0"/>
                    </a:p>
                  </a:txBody>
                  <a:tcPr>
                    <a:solidFill>
                      <a:schemeClr val="accent1">
                        <a:lumMod val="50000"/>
                      </a:schemeClr>
                    </a:solidFill>
                  </a:tcPr>
                </a:tc>
                <a:tc>
                  <a:txBody>
                    <a:bodyPr/>
                    <a:lstStyle/>
                    <a:p>
                      <a:pPr algn="ctr"/>
                      <a:r>
                        <a:rPr lang="en-US" dirty="0" smtClean="0"/>
                        <a:t>50 -54</a:t>
                      </a:r>
                      <a:endParaRPr lang="en-US" dirty="0"/>
                    </a:p>
                  </a:txBody>
                  <a:tcPr>
                    <a:solidFill>
                      <a:schemeClr val="accent1">
                        <a:lumMod val="50000"/>
                      </a:schemeClr>
                    </a:solidFill>
                  </a:tcPr>
                </a:tc>
                <a:tc>
                  <a:txBody>
                    <a:bodyPr/>
                    <a:lstStyle/>
                    <a:p>
                      <a:pPr algn="ctr"/>
                      <a:r>
                        <a:rPr lang="en-US" dirty="0" smtClean="0"/>
                        <a:t>55 -59</a:t>
                      </a:r>
                      <a:endParaRPr lang="en-US" dirty="0"/>
                    </a:p>
                  </a:txBody>
                  <a:tcPr>
                    <a:solidFill>
                      <a:schemeClr val="accent1">
                        <a:lumMod val="50000"/>
                      </a:schemeClr>
                    </a:solidFill>
                  </a:tcPr>
                </a:tc>
                <a:tc>
                  <a:txBody>
                    <a:bodyPr/>
                    <a:lstStyle/>
                    <a:p>
                      <a:pPr algn="ctr"/>
                      <a:r>
                        <a:rPr lang="en-US" dirty="0" smtClean="0"/>
                        <a:t>60 - 64</a:t>
                      </a:r>
                      <a:endParaRPr lang="en-US" dirty="0"/>
                    </a:p>
                  </a:txBody>
                  <a:tcPr>
                    <a:solidFill>
                      <a:schemeClr val="accent1">
                        <a:lumMod val="50000"/>
                      </a:schemeClr>
                    </a:solidFill>
                  </a:tcPr>
                </a:tc>
                <a:tc>
                  <a:txBody>
                    <a:bodyPr/>
                    <a:lstStyle/>
                    <a:p>
                      <a:pPr algn="ctr"/>
                      <a:r>
                        <a:rPr lang="en-US" dirty="0" smtClean="0"/>
                        <a:t>65+</a:t>
                      </a:r>
                      <a:endParaRPr lang="en-US" dirty="0"/>
                    </a:p>
                  </a:txBody>
                  <a:tcPr>
                    <a:solidFill>
                      <a:schemeClr val="accent1">
                        <a:lumMod val="50000"/>
                      </a:schemeClr>
                    </a:solidFill>
                  </a:tcPr>
                </a:tc>
              </a:tr>
              <a:tr h="370840">
                <a:tc>
                  <a:txBody>
                    <a:bodyPr/>
                    <a:lstStyle/>
                    <a:p>
                      <a:r>
                        <a:rPr lang="en-US" dirty="0" smtClean="0"/>
                        <a:t>Minority</a:t>
                      </a:r>
                      <a:endParaRPr lang="en-US" dirty="0"/>
                    </a:p>
                  </a:txBody>
                  <a:tcPr/>
                </a:tc>
                <a:tc>
                  <a:txBody>
                    <a:bodyPr/>
                    <a:lstStyle/>
                    <a:p>
                      <a:pPr algn="ctr"/>
                      <a:r>
                        <a:rPr lang="en-US" dirty="0" smtClean="0"/>
                        <a:t>91</a:t>
                      </a:r>
                      <a:endParaRPr lang="en-US" dirty="0"/>
                    </a:p>
                  </a:txBody>
                  <a:tcPr/>
                </a:tc>
                <a:tc>
                  <a:txBody>
                    <a:bodyPr/>
                    <a:lstStyle/>
                    <a:p>
                      <a:pPr algn="ctr"/>
                      <a:r>
                        <a:rPr lang="en-US" dirty="0" smtClean="0"/>
                        <a:t>144</a:t>
                      </a:r>
                      <a:endParaRPr lang="en-US" dirty="0"/>
                    </a:p>
                  </a:txBody>
                  <a:tcPr/>
                </a:tc>
                <a:tc>
                  <a:txBody>
                    <a:bodyPr/>
                    <a:lstStyle/>
                    <a:p>
                      <a:pPr algn="ctr"/>
                      <a:r>
                        <a:rPr lang="en-US" dirty="0" smtClean="0"/>
                        <a:t>444</a:t>
                      </a:r>
                      <a:endParaRPr lang="en-US" dirty="0"/>
                    </a:p>
                  </a:txBody>
                  <a:tcPr/>
                </a:tc>
                <a:tc>
                  <a:txBody>
                    <a:bodyPr/>
                    <a:lstStyle/>
                    <a:p>
                      <a:pPr algn="ctr"/>
                      <a:r>
                        <a:rPr lang="en-US" dirty="0" smtClean="0"/>
                        <a:t>430</a:t>
                      </a:r>
                      <a:endParaRPr lang="en-US" dirty="0"/>
                    </a:p>
                  </a:txBody>
                  <a:tcPr/>
                </a:tc>
                <a:tc>
                  <a:txBody>
                    <a:bodyPr/>
                    <a:lstStyle/>
                    <a:p>
                      <a:pPr algn="ctr"/>
                      <a:r>
                        <a:rPr lang="en-US" dirty="0" smtClean="0"/>
                        <a:t>221</a:t>
                      </a:r>
                      <a:endParaRPr lang="en-US" dirty="0"/>
                    </a:p>
                  </a:txBody>
                  <a:tcPr/>
                </a:tc>
                <a:tc>
                  <a:txBody>
                    <a:bodyPr/>
                    <a:lstStyle/>
                    <a:p>
                      <a:pPr algn="ctr"/>
                      <a:r>
                        <a:rPr lang="en-US" dirty="0" smtClean="0"/>
                        <a:t>107</a:t>
                      </a:r>
                      <a:endParaRPr lang="en-US" dirty="0"/>
                    </a:p>
                  </a:txBody>
                  <a:tcPr/>
                </a:tc>
              </a:tr>
              <a:tr h="370840">
                <a:tc>
                  <a:txBody>
                    <a:bodyPr/>
                    <a:lstStyle/>
                    <a:p>
                      <a:r>
                        <a:rPr lang="en-US" dirty="0" smtClean="0"/>
                        <a:t>White</a:t>
                      </a:r>
                      <a:endParaRPr lang="en-US" dirty="0"/>
                    </a:p>
                  </a:txBody>
                  <a:tcPr/>
                </a:tc>
                <a:tc>
                  <a:txBody>
                    <a:bodyPr/>
                    <a:lstStyle/>
                    <a:p>
                      <a:pPr algn="ctr"/>
                      <a:r>
                        <a:rPr lang="en-US" dirty="0" smtClean="0"/>
                        <a:t>266</a:t>
                      </a:r>
                      <a:endParaRPr lang="en-US" dirty="0"/>
                    </a:p>
                  </a:txBody>
                  <a:tcPr/>
                </a:tc>
                <a:tc>
                  <a:txBody>
                    <a:bodyPr/>
                    <a:lstStyle/>
                    <a:p>
                      <a:pPr algn="ctr"/>
                      <a:r>
                        <a:rPr lang="en-US" dirty="0" smtClean="0"/>
                        <a:t>424</a:t>
                      </a:r>
                      <a:endParaRPr lang="en-US" dirty="0"/>
                    </a:p>
                  </a:txBody>
                  <a:tcPr/>
                </a:tc>
                <a:tc>
                  <a:txBody>
                    <a:bodyPr/>
                    <a:lstStyle/>
                    <a:p>
                      <a:pPr algn="ctr"/>
                      <a:r>
                        <a:rPr lang="en-US" dirty="0" smtClean="0"/>
                        <a:t>1589</a:t>
                      </a:r>
                      <a:endParaRPr lang="en-US" dirty="0"/>
                    </a:p>
                  </a:txBody>
                  <a:tcPr/>
                </a:tc>
                <a:tc>
                  <a:txBody>
                    <a:bodyPr/>
                    <a:lstStyle/>
                    <a:p>
                      <a:pPr algn="ctr"/>
                      <a:r>
                        <a:rPr lang="en-US" dirty="0" smtClean="0"/>
                        <a:t>1561</a:t>
                      </a:r>
                      <a:endParaRPr lang="en-US" dirty="0"/>
                    </a:p>
                  </a:txBody>
                  <a:tcPr/>
                </a:tc>
                <a:tc>
                  <a:txBody>
                    <a:bodyPr/>
                    <a:lstStyle/>
                    <a:p>
                      <a:pPr algn="ctr"/>
                      <a:r>
                        <a:rPr lang="en-US" dirty="0" smtClean="0"/>
                        <a:t>1046</a:t>
                      </a:r>
                      <a:endParaRPr lang="en-US" dirty="0"/>
                    </a:p>
                  </a:txBody>
                  <a:tcPr/>
                </a:tc>
                <a:tc>
                  <a:txBody>
                    <a:bodyPr/>
                    <a:lstStyle/>
                    <a:p>
                      <a:pPr algn="ctr"/>
                      <a:r>
                        <a:rPr lang="en-US" dirty="0" smtClean="0"/>
                        <a:t>506</a:t>
                      </a:r>
                      <a:endParaRPr lang="en-US" dirty="0"/>
                    </a:p>
                  </a:txBody>
                  <a:tcPr/>
                </a:tc>
              </a:tr>
              <a:tr h="370840">
                <a:tc>
                  <a:txBody>
                    <a:bodyPr/>
                    <a:lstStyle/>
                    <a:p>
                      <a:pPr algn="r"/>
                      <a:r>
                        <a:rPr lang="en-US" b="1" dirty="0" smtClean="0"/>
                        <a:t>%</a:t>
                      </a:r>
                      <a:endParaRPr lang="en-US" b="1" dirty="0"/>
                    </a:p>
                  </a:txBody>
                  <a:tcPr/>
                </a:tc>
                <a:tc>
                  <a:txBody>
                    <a:bodyPr/>
                    <a:lstStyle/>
                    <a:p>
                      <a:pPr algn="ctr"/>
                      <a:r>
                        <a:rPr lang="en-US" b="1" dirty="0" smtClean="0"/>
                        <a:t>34%</a:t>
                      </a:r>
                      <a:endParaRPr lang="en-US" b="1" dirty="0"/>
                    </a:p>
                  </a:txBody>
                  <a:tcPr/>
                </a:tc>
                <a:tc>
                  <a:txBody>
                    <a:bodyPr/>
                    <a:lstStyle/>
                    <a:p>
                      <a:pPr algn="ctr"/>
                      <a:r>
                        <a:rPr lang="en-US" b="1" dirty="0" smtClean="0"/>
                        <a:t>34%</a:t>
                      </a:r>
                      <a:endParaRPr lang="en-US" b="1" dirty="0"/>
                    </a:p>
                  </a:txBody>
                  <a:tcPr/>
                </a:tc>
                <a:tc>
                  <a:txBody>
                    <a:bodyPr/>
                    <a:lstStyle/>
                    <a:p>
                      <a:pPr algn="ctr"/>
                      <a:r>
                        <a:rPr lang="en-US" b="1" dirty="0" smtClean="0"/>
                        <a:t>28%</a:t>
                      </a:r>
                      <a:endParaRPr lang="en-US" b="1" dirty="0"/>
                    </a:p>
                  </a:txBody>
                  <a:tcPr/>
                </a:tc>
                <a:tc>
                  <a:txBody>
                    <a:bodyPr/>
                    <a:lstStyle/>
                    <a:p>
                      <a:pPr algn="ctr"/>
                      <a:r>
                        <a:rPr lang="en-US" b="1" dirty="0" smtClean="0"/>
                        <a:t>28%</a:t>
                      </a:r>
                      <a:endParaRPr lang="en-US" b="1" dirty="0"/>
                    </a:p>
                  </a:txBody>
                  <a:tcPr/>
                </a:tc>
                <a:tc>
                  <a:txBody>
                    <a:bodyPr/>
                    <a:lstStyle/>
                    <a:p>
                      <a:pPr algn="ctr"/>
                      <a:r>
                        <a:rPr lang="en-US" b="1" dirty="0" smtClean="0"/>
                        <a:t>21%</a:t>
                      </a:r>
                      <a:endParaRPr lang="en-US" b="1" dirty="0"/>
                    </a:p>
                  </a:txBody>
                  <a:tcPr/>
                </a:tc>
                <a:tc>
                  <a:txBody>
                    <a:bodyPr/>
                    <a:lstStyle/>
                    <a:p>
                      <a:pPr algn="ctr"/>
                      <a:r>
                        <a:rPr lang="en-US" b="1" dirty="0" smtClean="0"/>
                        <a:t>21%</a:t>
                      </a:r>
                      <a:endParaRPr lang="en-US" b="1" dirty="0"/>
                    </a:p>
                  </a:txBody>
                  <a:tcPr/>
                </a:tc>
              </a:tr>
            </a:tbl>
          </a:graphicData>
        </a:graphic>
      </p:graphicFrame>
    </p:spTree>
    <p:extLst>
      <p:ext uri="{BB962C8B-B14F-4D97-AF65-F5344CB8AC3E}">
        <p14:creationId xmlns:p14="http://schemas.microsoft.com/office/powerpoint/2010/main" val="831208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7296</TotalTime>
  <Words>2795</Words>
  <Application>Microsoft Macintosh PowerPoint</Application>
  <PresentationFormat>Widescreen</PresentationFormat>
  <Paragraphs>424</Paragraphs>
  <Slides>32</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Calibri</vt:lpstr>
      <vt:lpstr>Calibri Light</vt:lpstr>
      <vt:lpstr>Cambria</vt:lpstr>
      <vt:lpstr>Mangal</vt:lpstr>
      <vt:lpstr>ＭＳ 明朝</vt:lpstr>
      <vt:lpstr>Times New Roman</vt:lpstr>
      <vt:lpstr>Arial</vt:lpstr>
      <vt:lpstr>Office Theme</vt:lpstr>
      <vt:lpstr>SES 101: The What &amp; How of the Senior Executive Service</vt:lpstr>
      <vt:lpstr>My Journey – High-Level Overview</vt:lpstr>
      <vt:lpstr>Webinar Overview</vt:lpstr>
      <vt:lpstr>The What</vt:lpstr>
      <vt:lpstr>What Is the SES?</vt:lpstr>
      <vt:lpstr>2017 SES Salary (Salary Table No. 2017-ES)</vt:lpstr>
      <vt:lpstr>Benefits and Awards</vt:lpstr>
      <vt:lpstr>High-Level Overview – Education &amp; Age</vt:lpstr>
      <vt:lpstr>High-Level Overview – Race &amp; Ethnicity</vt:lpstr>
      <vt:lpstr>Agencies with Largest Numbers of SES</vt:lpstr>
      <vt:lpstr>States with Largest Numbers of SES</vt:lpstr>
      <vt:lpstr>The How</vt:lpstr>
      <vt:lpstr>Filling an SES Position</vt:lpstr>
      <vt:lpstr>Agency Options</vt:lpstr>
      <vt:lpstr>Merit Staffing Process</vt:lpstr>
      <vt:lpstr>OPM QRB</vt:lpstr>
      <vt:lpstr>Traditional Selection Method</vt:lpstr>
      <vt:lpstr>Streamlined Selection Methods</vt:lpstr>
      <vt:lpstr>Candidate Development Programs (CDPs)</vt:lpstr>
      <vt:lpstr>Applying for an SES Position</vt:lpstr>
      <vt:lpstr>The Five Executive Core Qualifications (ECQs)</vt:lpstr>
      <vt:lpstr>22 Competencies Aligned to the ECQs</vt:lpstr>
      <vt:lpstr>Essential Leadership Traits</vt:lpstr>
      <vt:lpstr>The C-C-A-R Model</vt:lpstr>
      <vt:lpstr>Other Application Ideas</vt:lpstr>
      <vt:lpstr>Resources</vt:lpstr>
      <vt:lpstr>Resources, continued</vt:lpstr>
      <vt:lpstr>Serving In An SES Position</vt:lpstr>
      <vt:lpstr>PowerPoint Presentation</vt:lpstr>
      <vt:lpstr>Your First 90 Days</vt:lpstr>
      <vt:lpstr>PowerPoint Presentation</vt:lpstr>
      <vt:lpstr>Closing Thought</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Leslye Fraser</dc:creator>
  <cp:lastModifiedBy>Patrina M. Clark</cp:lastModifiedBy>
  <cp:revision>188</cp:revision>
  <cp:lastPrinted>2017-04-12T21:14:48Z</cp:lastPrinted>
  <dcterms:created xsi:type="dcterms:W3CDTF">2017-02-14T15:31:04Z</dcterms:created>
  <dcterms:modified xsi:type="dcterms:W3CDTF">2017-04-13T03:25:47Z</dcterms:modified>
</cp:coreProperties>
</file>